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3" r:id="rId9"/>
    <p:sldId id="268" r:id="rId10"/>
    <p:sldId id="276" r:id="rId11"/>
    <p:sldId id="271" r:id="rId12"/>
    <p:sldId id="277" r:id="rId13"/>
    <p:sldId id="272" r:id="rId14"/>
    <p:sldId id="278" r:id="rId15"/>
    <p:sldId id="274" r:id="rId16"/>
    <p:sldId id="264" r:id="rId17"/>
    <p:sldId id="265" r:id="rId18"/>
    <p:sldId id="262" r:id="rId19"/>
    <p:sldId id="266" r:id="rId20"/>
    <p:sldId id="267" r:id="rId21"/>
    <p:sldId id="269" r:id="rId22"/>
    <p:sldId id="275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07" y="-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15-74AC-4CC3-B101-85282D7995E6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CC15-3571-458E-AEF7-6143DF111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15-74AC-4CC3-B101-85282D7995E6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CC15-3571-458E-AEF7-6143DF111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15-74AC-4CC3-B101-85282D7995E6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CC15-3571-458E-AEF7-6143DF111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15-74AC-4CC3-B101-85282D7995E6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CC15-3571-458E-AEF7-6143DF111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15-74AC-4CC3-B101-85282D7995E6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CC15-3571-458E-AEF7-6143DF111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15-74AC-4CC3-B101-85282D7995E6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CC15-3571-458E-AEF7-6143DF111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15-74AC-4CC3-B101-85282D7995E6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CC15-3571-458E-AEF7-6143DF111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15-74AC-4CC3-B101-85282D7995E6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CC15-3571-458E-AEF7-6143DF111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15-74AC-4CC3-B101-85282D7995E6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CC15-3571-458E-AEF7-6143DF111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15-74AC-4CC3-B101-85282D7995E6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CC15-3571-458E-AEF7-6143DF111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B915-74AC-4CC3-B101-85282D7995E6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CC15-3571-458E-AEF7-6143DF111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B915-74AC-4CC3-B101-85282D7995E6}" type="datetimeFigureOut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1CC15-3571-458E-AEF7-6143DF111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br>
              <a:rPr lang="en-US" dirty="0" smtClean="0"/>
            </a:br>
            <a:r>
              <a:rPr lang="en-US" dirty="0" smtClean="0"/>
              <a:t>Hope and Hype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Arnaldo</a:t>
            </a:r>
            <a:r>
              <a:rPr lang="en-US" dirty="0" smtClean="0"/>
              <a:t> Isa, MD </a:t>
            </a:r>
          </a:p>
          <a:p>
            <a:r>
              <a:rPr lang="en-US" dirty="0" smtClean="0"/>
              <a:t>Neurology Associates Maitland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pic>
        <p:nvPicPr>
          <p:cNvPr id="4" name="Content Placeholder 3" descr="AD pic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773" y="2057400"/>
            <a:ext cx="7062208" cy="3429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pic>
        <p:nvPicPr>
          <p:cNvPr id="4" name="Content Placeholder 3" descr="PD patholog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905000"/>
            <a:ext cx="5333999" cy="41909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pic>
        <p:nvPicPr>
          <p:cNvPr id="4" name="Content Placeholder 3" descr="PD Im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5601" y="2209800"/>
            <a:ext cx="8166371" cy="3429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pic>
        <p:nvPicPr>
          <p:cNvPr id="4" name="Content Placeholder 3" descr="Autopsy-findings-of-amyotrophic-lateral-sclerosis-ALS-pathology-Top-view-of-the-bra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407011"/>
            <a:ext cx="5257800" cy="499800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pic>
        <p:nvPicPr>
          <p:cNvPr id="4" name="Content Placeholder 3" descr="ALS im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4892" y="1409329"/>
            <a:ext cx="6792276" cy="461047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pic>
        <p:nvPicPr>
          <p:cNvPr id="4" name="Content Placeholder 3" descr="MS patholo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1861" y="1177708"/>
            <a:ext cx="7170624" cy="468969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types of stem Cells</a:t>
            </a:r>
          </a:p>
          <a:p>
            <a:r>
              <a:rPr lang="en-US" dirty="0" smtClean="0"/>
              <a:t>Embryonic stem cells</a:t>
            </a:r>
          </a:p>
          <a:p>
            <a:r>
              <a:rPr lang="en-US" dirty="0" smtClean="0"/>
              <a:t>Induced </a:t>
            </a:r>
            <a:r>
              <a:rPr lang="en-US" dirty="0" err="1" smtClean="0"/>
              <a:t>pluripotent</a:t>
            </a:r>
            <a:r>
              <a:rPr lang="en-US" dirty="0" smtClean="0"/>
              <a:t> cell</a:t>
            </a:r>
          </a:p>
          <a:p>
            <a:r>
              <a:rPr lang="en-US" dirty="0" err="1" smtClean="0"/>
              <a:t>Mesenchymal</a:t>
            </a:r>
            <a:r>
              <a:rPr lang="en-US" dirty="0" smtClean="0"/>
              <a:t> stem cells</a:t>
            </a:r>
          </a:p>
          <a:p>
            <a:r>
              <a:rPr lang="en-US" dirty="0" smtClean="0"/>
              <a:t>Neural stem cells</a:t>
            </a:r>
          </a:p>
          <a:p>
            <a:r>
              <a:rPr lang="en-US" dirty="0" err="1" smtClean="0"/>
              <a:t>Hematopoetic</a:t>
            </a:r>
            <a:r>
              <a:rPr lang="en-US" dirty="0" smtClean="0"/>
              <a:t> stem cells </a:t>
            </a:r>
          </a:p>
          <a:p>
            <a:r>
              <a:rPr lang="en-US" dirty="0" smtClean="0"/>
              <a:t>Intestinal stem cells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Induced </a:t>
            </a:r>
            <a:r>
              <a:rPr lang="en-US" dirty="0" err="1" smtClean="0"/>
              <a:t>pluripotent</a:t>
            </a:r>
            <a:r>
              <a:rPr lang="en-US" dirty="0" smtClean="0"/>
              <a:t> cells can harvest from fibroblasts and </a:t>
            </a:r>
            <a:r>
              <a:rPr lang="en-US" dirty="0" err="1" smtClean="0"/>
              <a:t>hepatocytes</a:t>
            </a:r>
            <a:endParaRPr lang="en-US" dirty="0" smtClean="0"/>
          </a:p>
          <a:p>
            <a:r>
              <a:rPr lang="en-US" dirty="0" err="1" smtClean="0"/>
              <a:t>Mesenchymal</a:t>
            </a:r>
            <a:r>
              <a:rPr lang="en-US" dirty="0" smtClean="0"/>
              <a:t> stem cells – bone marrow, </a:t>
            </a:r>
            <a:r>
              <a:rPr lang="en-US" dirty="0" err="1" smtClean="0"/>
              <a:t>umbillical</a:t>
            </a:r>
            <a:r>
              <a:rPr lang="en-US" dirty="0" smtClean="0"/>
              <a:t>, adipose</a:t>
            </a:r>
          </a:p>
          <a:p>
            <a:r>
              <a:rPr lang="en-US" dirty="0" smtClean="0"/>
              <a:t>Neural stem cells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 </a:t>
            </a:r>
            <a:endParaRPr lang="en-US" dirty="0"/>
          </a:p>
        </p:txBody>
      </p:sp>
      <p:pic>
        <p:nvPicPr>
          <p:cNvPr id="4" name="Content Placeholder 3" descr="ijms-22-02153-g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2075" y="1369423"/>
            <a:ext cx="6321725" cy="480277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for stem cell therapy</a:t>
            </a:r>
          </a:p>
          <a:p>
            <a:r>
              <a:rPr lang="en-US" dirty="0" smtClean="0"/>
              <a:t>Replacing neural networks which degenerated</a:t>
            </a:r>
          </a:p>
          <a:p>
            <a:r>
              <a:rPr lang="en-US" dirty="0" smtClean="0"/>
              <a:t>Creating environmental enrichment providing </a:t>
            </a:r>
            <a:r>
              <a:rPr lang="en-US" dirty="0" err="1" smtClean="0"/>
              <a:t>neurotrophic</a:t>
            </a:r>
            <a:r>
              <a:rPr lang="en-US" dirty="0" smtClean="0"/>
              <a:t> factors- GDNF, </a:t>
            </a:r>
            <a:r>
              <a:rPr lang="en-US" dirty="0" smtClean="0"/>
              <a:t>BDNF,IGF-1and VEGF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there exists an enormous interest in the potential for stem cell therapy </a:t>
            </a:r>
          </a:p>
          <a:p>
            <a:r>
              <a:rPr lang="en-US" dirty="0" smtClean="0"/>
              <a:t>Neurodegenerative diseases are a major source of morbidity and mortality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pic>
        <p:nvPicPr>
          <p:cNvPr id="4" name="Content Placeholder 3" descr="neurodegen stem ce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6056854" cy="511923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hope is to use Neural stem cells </a:t>
            </a:r>
          </a:p>
          <a:p>
            <a:r>
              <a:rPr lang="en-US" dirty="0" smtClean="0"/>
              <a:t>They persist in the brain </a:t>
            </a:r>
          </a:p>
          <a:p>
            <a:endParaRPr lang="en-US" dirty="0"/>
          </a:p>
        </p:txBody>
      </p:sp>
      <p:pic>
        <p:nvPicPr>
          <p:cNvPr id="4" name="Picture 3" descr="neural stem ce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819400"/>
            <a:ext cx="5257126" cy="36656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StemCells</a:t>
            </a:r>
            <a:endParaRPr lang="en-US" dirty="0"/>
          </a:p>
        </p:txBody>
      </p:sp>
      <p:pic>
        <p:nvPicPr>
          <p:cNvPr id="4" name="Content Placeholder 3" descr="stem cell administr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9014" y="1524000"/>
            <a:ext cx="7077709" cy="3810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Trials currently are phase I and II</a:t>
            </a:r>
          </a:p>
          <a:p>
            <a:r>
              <a:rPr lang="en-US" dirty="0" smtClean="0"/>
              <a:t>Many barriers to the use of stem cells</a:t>
            </a:r>
            <a:endParaRPr lang="en-US" dirty="0"/>
          </a:p>
        </p:txBody>
      </p:sp>
      <p:pic>
        <p:nvPicPr>
          <p:cNvPr id="5" name="Picture 4" descr="cells-09-02517-g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048000"/>
            <a:ext cx="56388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conclusion Stem Cell therapy offers much  promise. </a:t>
            </a:r>
          </a:p>
          <a:p>
            <a:r>
              <a:rPr lang="en-US" dirty="0" smtClean="0"/>
              <a:t>Currently no effective </a:t>
            </a:r>
            <a:r>
              <a:rPr lang="en-US" smtClean="0"/>
              <a:t>stem cell  </a:t>
            </a:r>
            <a:r>
              <a:rPr lang="en-US" dirty="0" smtClean="0"/>
              <a:t>treatments for neurologic disease</a:t>
            </a:r>
          </a:p>
          <a:p>
            <a:r>
              <a:rPr lang="en-US" dirty="0" smtClean="0"/>
              <a:t>We must advocate for our vulnerable patients to avoid unscrupulous treatments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Proliferation of stem cell treatment centers has led to confusion amongst vulnerable patients </a:t>
            </a:r>
          </a:p>
          <a:p>
            <a:pPr>
              <a:buNone/>
            </a:pPr>
            <a:r>
              <a:rPr lang="en-US" dirty="0" smtClean="0"/>
              <a:t>Patients embracing stem cells based on: </a:t>
            </a:r>
          </a:p>
        </p:txBody>
      </p:sp>
      <p:pic>
        <p:nvPicPr>
          <p:cNvPr id="4" name="Picture 3" descr="pixie du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200400"/>
            <a:ext cx="47625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pic>
        <p:nvPicPr>
          <p:cNvPr id="5" name="Content Placeholder 4" descr="fat harv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981200"/>
            <a:ext cx="5334000" cy="2667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pic>
        <p:nvPicPr>
          <p:cNvPr id="4" name="Content Placeholder 3" descr="Screenshot 2023-07-30 2042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5491" y="1600200"/>
            <a:ext cx="78530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even me by stem cell therapy? </a:t>
            </a:r>
          </a:p>
          <a:p>
            <a:r>
              <a:rPr lang="en-US" dirty="0" smtClean="0"/>
              <a:t>Stem cell therapy is not one type of intervention and included many cell types.</a:t>
            </a:r>
          </a:p>
          <a:p>
            <a:r>
              <a:rPr lang="en-US" dirty="0" smtClean="0"/>
              <a:t>The goals </a:t>
            </a:r>
            <a:r>
              <a:rPr lang="en-US" dirty="0" smtClean="0"/>
              <a:t>are </a:t>
            </a:r>
            <a:r>
              <a:rPr lang="en-US" dirty="0" smtClean="0"/>
              <a:t>the repair injured neuronal tissues by replacing lost cells</a:t>
            </a:r>
          </a:p>
          <a:p>
            <a:r>
              <a:rPr lang="en-US" dirty="0" smtClean="0"/>
              <a:t>Providing conducive environment for regeneration</a:t>
            </a:r>
          </a:p>
          <a:p>
            <a:r>
              <a:rPr lang="en-US" dirty="0" smtClean="0"/>
              <a:t>Protecting healthy neurons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would be to use this technology to address conditions such as:</a:t>
            </a:r>
          </a:p>
          <a:p>
            <a:r>
              <a:rPr lang="en-US" dirty="0" smtClean="0"/>
              <a:t>Alzheimer’s dementia</a:t>
            </a:r>
          </a:p>
          <a:p>
            <a:r>
              <a:rPr lang="en-US" dirty="0" smtClean="0"/>
              <a:t>Parkinson’s disease</a:t>
            </a:r>
          </a:p>
          <a:p>
            <a:r>
              <a:rPr lang="en-US" dirty="0" smtClean="0"/>
              <a:t>Amyotrophic lateral sclerosis</a:t>
            </a:r>
          </a:p>
          <a:p>
            <a:r>
              <a:rPr lang="en-US" dirty="0" smtClean="0"/>
              <a:t>Neuropathy</a:t>
            </a:r>
          </a:p>
          <a:p>
            <a:r>
              <a:rPr lang="en-US" dirty="0" smtClean="0"/>
              <a:t>Multiple sclerosis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sources put medical costs of Neurologic disease at approximately: </a:t>
            </a:r>
          </a:p>
          <a:p>
            <a:r>
              <a:rPr lang="en-US" dirty="0" smtClean="0"/>
              <a:t>$300 Billion for Alzheimer’s</a:t>
            </a:r>
          </a:p>
          <a:p>
            <a:r>
              <a:rPr lang="en-US" dirty="0" smtClean="0"/>
              <a:t>$85 Billion for Parkinson’s</a:t>
            </a:r>
          </a:p>
          <a:p>
            <a:r>
              <a:rPr lang="en-US" dirty="0" smtClean="0"/>
              <a:t>$80 Billion for Multiple Sclerosis</a:t>
            </a:r>
          </a:p>
          <a:p>
            <a:r>
              <a:rPr lang="en-US" dirty="0" smtClean="0"/>
              <a:t>500 M to 1B for ALS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pic>
        <p:nvPicPr>
          <p:cNvPr id="4" name="Content Placeholder 3" descr="AD patholog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2048" y="1981200"/>
            <a:ext cx="4721803" cy="36807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322</Words>
  <Application>Microsoft Office PowerPoint</Application>
  <PresentationFormat>On-screen Show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Stem cells Hope and Hype</vt:lpstr>
      <vt:lpstr>Stem Cells</vt:lpstr>
      <vt:lpstr>Stem cells </vt:lpstr>
      <vt:lpstr>Stem Cells</vt:lpstr>
      <vt:lpstr>Stem Cells</vt:lpstr>
      <vt:lpstr>Stem Cells </vt:lpstr>
      <vt:lpstr>Stem Cells</vt:lpstr>
      <vt:lpstr>Stem Cells</vt:lpstr>
      <vt:lpstr>Stem Cells</vt:lpstr>
      <vt:lpstr>Stem Cells</vt:lpstr>
      <vt:lpstr>Stem Cells</vt:lpstr>
      <vt:lpstr>Stem Cells</vt:lpstr>
      <vt:lpstr>Stem cells</vt:lpstr>
      <vt:lpstr>Stem Cells</vt:lpstr>
      <vt:lpstr>Stem Cells</vt:lpstr>
      <vt:lpstr>Stem Cells</vt:lpstr>
      <vt:lpstr>Stem Cells</vt:lpstr>
      <vt:lpstr>Stem Cells </vt:lpstr>
      <vt:lpstr>Stem Cells</vt:lpstr>
      <vt:lpstr>Stem Cells</vt:lpstr>
      <vt:lpstr>Stem Cells</vt:lpstr>
      <vt:lpstr>StemCells</vt:lpstr>
      <vt:lpstr>Stem Cell</vt:lpstr>
      <vt:lpstr>Stem Cells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cells Hope and Hype</dc:title>
  <dc:creator>user</dc:creator>
  <cp:lastModifiedBy>user</cp:lastModifiedBy>
  <cp:revision>29</cp:revision>
  <dcterms:created xsi:type="dcterms:W3CDTF">2023-07-30T23:38:27Z</dcterms:created>
  <dcterms:modified xsi:type="dcterms:W3CDTF">2023-08-04T02:41:59Z</dcterms:modified>
</cp:coreProperties>
</file>