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7" r:id="rId3"/>
    <p:sldId id="283" r:id="rId4"/>
    <p:sldId id="272" r:id="rId5"/>
    <p:sldId id="291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15"/>
    <p:restoredTop sz="96197"/>
  </p:normalViewPr>
  <p:slideViewPr>
    <p:cSldViewPr snapToGrid="0" snapToObjects="1">
      <p:cViewPr varScale="1">
        <p:scale>
          <a:sx n="117" d="100"/>
          <a:sy n="117" d="100"/>
        </p:scale>
        <p:origin x="17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5" d="100"/>
        <a:sy n="10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3B818-417E-D641-81E7-8C04A8381D7B}" type="datetimeFigureOut">
              <a:rPr lang="en-US" smtClean="0"/>
              <a:t>8/3/23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F3EAD-4A6A-A047-9182-BBC1AFF7D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6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DC92D-74DD-6941-B2C3-A46DC2B1A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5F6718-921E-564B-A206-C53785F65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29352-2A64-A240-A6C3-EF8C4A13B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9441-1082-5B4C-AFEE-F08A835010C4}" type="datetimeFigureOut">
              <a:rPr lang="en-US" smtClean="0"/>
              <a:t>8/3/23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1BC4E-7094-DF4E-BD25-9AD209405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5FB04-F01A-3C4E-A6F9-848774DE4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BE66-ABDC-9541-8219-74A816E0E9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7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FA9F4-D9D4-1445-861B-265D3ABE0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AAD82-139C-1040-A59A-F89F4DBB1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6AB6-70FD-4D41-BA30-6290860F5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9441-1082-5B4C-AFEE-F08A835010C4}" type="datetimeFigureOut">
              <a:rPr lang="en-US" smtClean="0"/>
              <a:t>8/3/23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9E388-B56B-2645-B3AE-BE7408E06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9700A-88B2-B34A-857B-CF781B35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BE66-ABDC-9541-8219-74A816E0E9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51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8B349B-0EC4-C540-B6D1-4230C8A1DC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EE7CE2-6B66-1440-9C26-F2C031CF1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6AB80-8CB7-3A4B-8B22-9724C358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9441-1082-5B4C-AFEE-F08A835010C4}" type="datetimeFigureOut">
              <a:rPr lang="en-US" smtClean="0"/>
              <a:t>8/3/23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5B4EF-410E-2544-B99D-79BAC0CDD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7841D-CEFA-294F-84E1-A8D10E2BC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BE66-ABDC-9541-8219-74A816E0E9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90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BE48B-BD17-BF4E-A94E-D659BB2E7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B9FB6-2EE6-FC47-94E7-7E4017D9C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42066-E801-3C42-8B02-FA646C0C2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9441-1082-5B4C-AFEE-F08A835010C4}" type="datetimeFigureOut">
              <a:rPr lang="en-US" smtClean="0"/>
              <a:t>8/3/23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A7B01-9999-4C4D-BCE1-5455C9DAF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E7E61-132A-6E4C-AF2B-E74F0E8C4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BE66-ABDC-9541-8219-74A816E0E9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23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9799D-9844-324C-88AA-992232342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AA9BA-61F5-F943-95E0-ED35AFBD1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EEA3B-4BA6-1445-B624-3ABED0833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9441-1082-5B4C-AFEE-F08A835010C4}" type="datetimeFigureOut">
              <a:rPr lang="en-US" smtClean="0"/>
              <a:t>8/3/23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F1AAD-E58E-5E49-ACCC-7D5E8C7BD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F73F5-29D7-7944-879A-B5144872F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BE66-ABDC-9541-8219-74A816E0E9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9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2F662-26AC-9D48-90D8-2815BC556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21E56-36FD-A846-A7AC-8CC090E698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221C9-9ABA-2447-8050-A3F89E259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45813-E80F-AD4E-97B1-AAEE82478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9441-1082-5B4C-AFEE-F08A835010C4}" type="datetimeFigureOut">
              <a:rPr lang="en-US" smtClean="0"/>
              <a:t>8/3/23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BD927-0D90-8A44-BE25-7B3B731E2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EF43C-5327-3447-9A75-B87B0CF60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BE66-ABDC-9541-8219-74A816E0E9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83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18B7E-2604-CD42-A4BA-59B3DD5C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EC02E-B2CD-024E-B4F8-B5E10E47D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56E3D-35A3-4B4A-94E9-DC90BFDA5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C2C86A-0F47-E84D-934A-FBD4FD31A3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554913-4ABF-6247-8553-45AA0ADBA6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0CE3EC-5391-9C47-A00F-BBBA47468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9441-1082-5B4C-AFEE-F08A835010C4}" type="datetimeFigureOut">
              <a:rPr lang="en-US" smtClean="0"/>
              <a:t>8/3/23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0D5ECA-B5E1-9F4A-9A8C-4E2A6305F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E391C0-07A9-734C-8425-BE7DB9DEB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BE66-ABDC-9541-8219-74A816E0E9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173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3567F-86F4-1346-B91F-E38E23EA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9AF11E-7C72-C64C-B194-D471EEF4F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9441-1082-5B4C-AFEE-F08A835010C4}" type="datetimeFigureOut">
              <a:rPr lang="en-US" smtClean="0"/>
              <a:t>8/3/23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D6051B-002C-EC4C-A023-266C9E231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51E00E-F83C-D840-99BA-012D29313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BE66-ABDC-9541-8219-74A816E0E9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43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20F4B-EC9E-B34B-8508-50F7B2227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9441-1082-5B4C-AFEE-F08A835010C4}" type="datetimeFigureOut">
              <a:rPr lang="en-US" smtClean="0"/>
              <a:t>8/3/23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A546F6-1D69-754C-BBD2-49A28C8E4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6DEF13-2E03-B14E-B1A1-FED43EAB6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BE66-ABDC-9541-8219-74A816E0E9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3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DCD32-1AC8-6147-ADF0-CD98A2E74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4D58A-08C7-BA4F-816C-FF66FEBF6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9523E1-F2CF-A043-AA23-059F3BE08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A24A8-DE3F-8348-AF12-6A872CC32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9441-1082-5B4C-AFEE-F08A835010C4}" type="datetimeFigureOut">
              <a:rPr lang="en-US" smtClean="0"/>
              <a:t>8/3/23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65D6C-FBED-ED42-A274-58628701B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E1346-2CAD-B94D-B01B-54D05BE7E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BE66-ABDC-9541-8219-74A816E0E9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302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DBC2-556C-8143-A6D6-4D0C4FFD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CE8533-6699-C94A-9168-BF8B24875A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78735F-64C5-E346-8EDF-E2BEA9AA4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8343D-03D4-E041-BB30-19AFC5EC2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9441-1082-5B4C-AFEE-F08A835010C4}" type="datetimeFigureOut">
              <a:rPr lang="en-US" smtClean="0"/>
              <a:t>8/3/23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DD50E-EFA8-AE4E-987C-C8F3BF1B9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94E37-9203-694C-85F6-196B42174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BE66-ABDC-9541-8219-74A816E0E9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59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6EAEFC-FE1B-F944-AD9B-C482C453C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9B9B8-CB8A-D243-A236-FAFA1F88F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93891-80D2-DB49-B400-7DB83B4ED1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09441-1082-5B4C-AFEE-F08A835010C4}" type="datetimeFigureOut">
              <a:rPr lang="en-US" smtClean="0"/>
              <a:t>8/3/23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F0717-A866-2543-989C-2C27F4F73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16955-258E-E740-964B-65FD1F8BF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9BE66-ABDC-9541-8219-74A816E0E9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7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6958A-9400-7C46-951F-74B021425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4275"/>
            <a:ext cx="9144000" cy="2387600"/>
          </a:xfrm>
        </p:spPr>
        <p:txBody>
          <a:bodyPr>
            <a:normAutofit/>
          </a:bodyPr>
          <a:lstStyle/>
          <a:p>
            <a:r>
              <a:rPr lang="en-US" b="1" i="1" u="sng" dirty="0">
                <a:solidFill>
                  <a:srgbClr val="C00000"/>
                </a:solidFill>
              </a:rPr>
              <a:t>Robotic Abdominal Wall Reconstruction (RAWR)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70ACF7-4FC4-0142-911B-ABA1A660D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98985"/>
            <a:ext cx="9144000" cy="2255715"/>
          </a:xfrm>
        </p:spPr>
        <p:txBody>
          <a:bodyPr>
            <a:normAutofit fontScale="70000" lnSpcReduction="20000"/>
          </a:bodyPr>
          <a:lstStyle/>
          <a:p>
            <a:r>
              <a:rPr lang="en-US" sz="5100" b="1" i="1" dirty="0"/>
              <a:t>Javier Esteban Varela MD, MPH, MBA, FACS</a:t>
            </a:r>
          </a:p>
          <a:p>
            <a:r>
              <a:rPr lang="en-US" sz="5100" b="1" i="1" dirty="0"/>
              <a:t>MIS and Robotic Surgeon</a:t>
            </a:r>
          </a:p>
          <a:p>
            <a:r>
              <a:rPr lang="en-US" sz="4500" b="1" i="1" dirty="0"/>
              <a:t>Office 407-767-5808</a:t>
            </a:r>
          </a:p>
          <a:p>
            <a:r>
              <a:rPr lang="en-US" sz="4500" b="1" i="1" dirty="0" err="1"/>
              <a:t>Javier.Varela@orlandohealth.com</a:t>
            </a:r>
            <a:endParaRPr lang="en-US" sz="4500" b="1" i="1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F850E3-ED63-054A-A6D5-39FAE9EFD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739" y="5854700"/>
            <a:ext cx="1676400" cy="80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42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D368F-B465-9FCB-BADA-4A8E3899A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solidFill>
                  <a:srgbClr val="C00000"/>
                </a:solidFill>
              </a:rPr>
              <a:t>Robotic vs Open Vs Laparoscopic AWR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9CB3D-F7B2-BC86-A90A-6A952B464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3600" dirty="0">
                <a:solidFill>
                  <a:srgbClr val="3741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Robotic: Enhanced dexterity, 3D visualization, and smaller incisions.</a:t>
            </a:r>
            <a:endParaRPr lang="en-US" sz="3600" dirty="0">
              <a:solidFill>
                <a:srgbClr val="37415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3600" dirty="0">
                <a:solidFill>
                  <a:srgbClr val="3741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Open: Traditional approach with larger incisions and longer recovery.</a:t>
            </a:r>
            <a:endParaRPr lang="en-US" sz="3600" dirty="0">
              <a:solidFill>
                <a:srgbClr val="37415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374151"/>
                </a:solidFill>
                <a:effectLst/>
                <a:ea typeface="Times New Roman" panose="02020603050405020304" pitchFamily="18" charset="0"/>
              </a:rPr>
              <a:t>Laparoscopic: Smaller incisions but limited dexterity compared to robotic surgery</a:t>
            </a:r>
            <a:r>
              <a:rPr lang="en-US" sz="3600" dirty="0">
                <a:effectLst/>
              </a:rPr>
              <a:t> 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A695FD-60A3-BAB0-7207-D900A40FB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739" y="5878146"/>
            <a:ext cx="1676400" cy="80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13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9BD3C-A9F8-A44B-0B14-D91543CC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solidFill>
                  <a:srgbClr val="C00000"/>
                </a:solidFill>
              </a:rPr>
              <a:t>Future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62B12-B9CE-965B-5E86-1B470505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US" sz="3600" dirty="0">
                <a:solidFill>
                  <a:srgbClr val="3741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Current research is focusing on improving robotic instruments, enhancing haptic feedback, and reducing surgical time.</a:t>
            </a:r>
            <a:endParaRPr lang="en-US" sz="3600" dirty="0">
              <a:solidFill>
                <a:srgbClr val="37415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374151"/>
                </a:solidFill>
                <a:effectLst/>
                <a:ea typeface="Times New Roman" panose="02020603050405020304" pitchFamily="18" charset="0"/>
              </a:rPr>
              <a:t>Future advancements may include artificial intelligence integration and telesurgery capabilities</a:t>
            </a:r>
            <a:r>
              <a:rPr lang="en-US" sz="3600" dirty="0">
                <a:effectLst/>
              </a:rPr>
              <a:t> 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B5F14C-8C6D-6E1D-3CBC-628EDB19B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739" y="5878146"/>
            <a:ext cx="1676400" cy="80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72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3DE7E-6929-D0B7-C316-8BD22A1EB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solidFill>
                  <a:srgbClr val="C00000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1C370-1294-8DEF-6C48-F41150A7B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3600" dirty="0">
                <a:solidFill>
                  <a:srgbClr val="3741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Robotic abdominal wall reconstruction is a minimally invasive and effective approach for repairing complex hernias and defects.</a:t>
            </a:r>
            <a:endParaRPr lang="en-US" sz="3600" dirty="0">
              <a:solidFill>
                <a:srgbClr val="37415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374151"/>
                </a:solidFill>
                <a:effectLst/>
                <a:ea typeface="Times New Roman" panose="02020603050405020304" pitchFamily="18" charset="0"/>
              </a:rPr>
              <a:t>The procedure offers patients faster recovery, reduced pain, and improved outcomes</a:t>
            </a:r>
            <a:r>
              <a:rPr lang="en-US" sz="3600" dirty="0">
                <a:effectLst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3741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As technology continues to advance, robotic surgery will likely become the preferred choice for abdominal wall reconstruction.</a:t>
            </a:r>
            <a:endParaRPr lang="en-US" sz="3600" dirty="0">
              <a:solidFill>
                <a:srgbClr val="37415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991B95-F237-923C-CE85-E495CAEDC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739" y="5878146"/>
            <a:ext cx="1676400" cy="80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59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6958A-9400-7C46-951F-74B021425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4275"/>
            <a:ext cx="9144000" cy="2387600"/>
          </a:xfrm>
        </p:spPr>
        <p:txBody>
          <a:bodyPr>
            <a:normAutofit/>
          </a:bodyPr>
          <a:lstStyle/>
          <a:p>
            <a:r>
              <a:rPr lang="en-US" b="1" i="1" u="sng" dirty="0">
                <a:solidFill>
                  <a:srgbClr val="C00000"/>
                </a:solidFill>
              </a:rPr>
              <a:t>Robotic Abdominal Wall Reconstruction (RAWR)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70ACF7-4FC4-0142-911B-ABA1A660D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98985"/>
            <a:ext cx="9144000" cy="2255715"/>
          </a:xfrm>
        </p:spPr>
        <p:txBody>
          <a:bodyPr>
            <a:normAutofit fontScale="70000" lnSpcReduction="20000"/>
          </a:bodyPr>
          <a:lstStyle/>
          <a:p>
            <a:r>
              <a:rPr lang="en-US" sz="5100" b="1" i="1" dirty="0"/>
              <a:t>Javier Esteban Varela MD, MPH, MBA, FACS</a:t>
            </a:r>
          </a:p>
          <a:p>
            <a:r>
              <a:rPr lang="en-US" sz="5100" b="1" i="1" dirty="0"/>
              <a:t>MIS and Robotic Surgeon</a:t>
            </a:r>
          </a:p>
          <a:p>
            <a:r>
              <a:rPr lang="en-US" sz="4500" b="1" i="1" dirty="0"/>
              <a:t>Office 407-767-5808</a:t>
            </a:r>
          </a:p>
          <a:p>
            <a:r>
              <a:rPr lang="en-US" sz="4500" b="1" i="1" dirty="0" err="1"/>
              <a:t>Javier.Varela@orlandohealth.com</a:t>
            </a:r>
            <a:endParaRPr lang="en-US" sz="4500" b="1" i="1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F850E3-ED63-054A-A6D5-39FAE9EFD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739" y="5854700"/>
            <a:ext cx="1676400" cy="80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56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AE7D6-0BAB-CF40-98D3-98FE8C8C9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solidFill>
                  <a:srgbClr val="C00000"/>
                </a:solidFill>
              </a:rPr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A3D2B-C3B4-084C-9CDA-311EB625F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None relevant to this lecture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DD48C4-7510-F449-9345-B42906990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739" y="5878146"/>
            <a:ext cx="1676400" cy="80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58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B66EB-492C-CD30-67B6-9933FF7E9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solidFill>
                  <a:srgbClr val="C00000"/>
                </a:solidFill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63215-0754-5055-1582-245D8E5F8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3600" dirty="0">
                <a:solidFill>
                  <a:srgbClr val="3741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Abdominal wall defects and hernias are common medical conditions that can significantly impact patients' quality of life.</a:t>
            </a:r>
            <a:endParaRPr lang="en-US" sz="3600" dirty="0">
              <a:solidFill>
                <a:srgbClr val="37415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3600" dirty="0">
                <a:solidFill>
                  <a:srgbClr val="3741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Robotic surgery offers innovative and minimally invasive solutions for abdominal wall reconstruction.</a:t>
            </a:r>
            <a:endParaRPr lang="en-US" sz="3600" dirty="0">
              <a:solidFill>
                <a:srgbClr val="37415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A1188-F35F-45BA-5862-8204AF17F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739" y="5878146"/>
            <a:ext cx="1676400" cy="80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71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B6B65-6158-F34B-BC9D-A0FC596FA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solidFill>
                  <a:srgbClr val="C00000"/>
                </a:solidFill>
              </a:rPr>
              <a:t>What is RAWR?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4E2E6-053E-6F43-A54E-4B55A31BA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3200" dirty="0">
                <a:solidFill>
                  <a:srgbClr val="3741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Abdominal wall reconstruction is a surgical procedure to repair defects or hernias in the abdominal wall.</a:t>
            </a:r>
            <a:endParaRPr lang="en-US" sz="3200" dirty="0">
              <a:solidFill>
                <a:srgbClr val="37415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3200" dirty="0">
                <a:solidFill>
                  <a:srgbClr val="3741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Hernias can occur due to weak muscles, previous surgeries, or trauma.</a:t>
            </a:r>
            <a:endParaRPr lang="en-US" sz="3200" dirty="0">
              <a:solidFill>
                <a:srgbClr val="37415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3200" dirty="0">
                <a:solidFill>
                  <a:srgbClr val="3741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Traditional open surgeries and laparoscopic approaches have been used for reconstruction, but robotic surgery is gaining popularity.</a:t>
            </a:r>
            <a:endParaRPr lang="en-US" sz="3200" dirty="0">
              <a:solidFill>
                <a:srgbClr val="37415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3E6443-5DA6-B34E-9E65-CAD06AB32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739" y="5854700"/>
            <a:ext cx="1676400" cy="80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51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1163C-6AA7-E9B8-220A-9FBC14974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solidFill>
                  <a:srgbClr val="C00000"/>
                </a:solidFill>
              </a:rPr>
              <a:t>Hernia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CA355-1EC4-1895-C6FA-F4A99C579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Ventral</a:t>
            </a:r>
          </a:p>
          <a:p>
            <a:r>
              <a:rPr lang="en-US" sz="3600" dirty="0"/>
              <a:t>Incisional</a:t>
            </a:r>
          </a:p>
          <a:p>
            <a:r>
              <a:rPr lang="en-US" sz="3600" dirty="0"/>
              <a:t>Epigastric</a:t>
            </a:r>
          </a:p>
          <a:p>
            <a:r>
              <a:rPr lang="en-US" sz="3600" dirty="0"/>
              <a:t>Umbilical</a:t>
            </a:r>
          </a:p>
          <a:p>
            <a:r>
              <a:rPr lang="en-US" sz="3600" dirty="0"/>
              <a:t>Suprapubic</a:t>
            </a:r>
          </a:p>
          <a:p>
            <a:r>
              <a:rPr lang="en-US" sz="3600" dirty="0"/>
              <a:t>Spigelian</a:t>
            </a:r>
          </a:p>
          <a:p>
            <a:r>
              <a:rPr lang="en-US" sz="3600" i="1" dirty="0">
                <a:solidFill>
                  <a:srgbClr val="C00000"/>
                </a:solidFill>
              </a:rPr>
              <a:t>Diastasis recti</a:t>
            </a:r>
          </a:p>
        </p:txBody>
      </p:sp>
    </p:spTree>
    <p:extLst>
      <p:ext uri="{BB962C8B-B14F-4D97-AF65-F5344CB8AC3E}">
        <p14:creationId xmlns:p14="http://schemas.microsoft.com/office/powerpoint/2010/main" val="1207280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4F712-4532-0EBD-6951-DB92D478E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solidFill>
                  <a:srgbClr val="C00000"/>
                </a:solidFill>
              </a:rPr>
              <a:t>Advantages of Robotic AWR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1441A-D699-FC03-86E2-CB47009FC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3200" dirty="0">
                <a:solidFill>
                  <a:srgbClr val="3741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Enhanced Visualization: High-definition 3D visualization allows for better precision and accuracy during surgery.</a:t>
            </a:r>
            <a:endParaRPr lang="en-US" sz="3200" dirty="0">
              <a:solidFill>
                <a:srgbClr val="37415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3200" dirty="0">
                <a:solidFill>
                  <a:srgbClr val="3741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Increased Dexterity: Robotic instruments mimic the surgeon's hand movements with enhanced dexterity.</a:t>
            </a:r>
            <a:endParaRPr lang="en-US" sz="3200" dirty="0">
              <a:solidFill>
                <a:srgbClr val="37415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3200" dirty="0">
                <a:solidFill>
                  <a:srgbClr val="3741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Smaller Incisions: Robotic surgery involves smaller incisions, resulting in less scarring and reduced postoperative pain.</a:t>
            </a:r>
            <a:endParaRPr lang="en-US" sz="3200" dirty="0">
              <a:solidFill>
                <a:srgbClr val="37415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3200" dirty="0">
                <a:solidFill>
                  <a:srgbClr val="3741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Faster Recovery: Patients often experience quicker recovery and return to daily activities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08F480-4368-1F42-F5DD-EC8974207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739" y="5878146"/>
            <a:ext cx="1676400" cy="80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87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974AF-CA47-E74F-D652-5EF8D4BF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solidFill>
                  <a:srgbClr val="C00000"/>
                </a:solidFill>
              </a:rPr>
              <a:t>Robotic AWR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08F82-6D2A-29F3-57CB-778D669EC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3200" dirty="0">
                <a:solidFill>
                  <a:srgbClr val="3741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Transabdominal Preperitoneal (TAPP) Repair: The robotic approach allows for the placement of a mesh to repair the hernia defect from the inside the peritoneal cavity.</a:t>
            </a:r>
            <a:endParaRPr lang="en-US" sz="3200" dirty="0">
              <a:solidFill>
                <a:srgbClr val="37415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3200" dirty="0">
                <a:solidFill>
                  <a:srgbClr val="3741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Totally Extraperitoneal (TEP) Repair: The robotic TEP repair is performed outside the peritoneal cavity, avoiding intra-abdominal entry.</a:t>
            </a:r>
            <a:endParaRPr lang="en-US" sz="3200" dirty="0">
              <a:solidFill>
                <a:srgbClr val="37415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3200" dirty="0">
                <a:solidFill>
                  <a:srgbClr val="3741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Component Separation Technique: Robotic-assisted component separation involves releasing and advancing the muscles to close large defects.</a:t>
            </a:r>
            <a:endParaRPr lang="en-US" sz="3200" dirty="0">
              <a:solidFill>
                <a:srgbClr val="37415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2DF63-B555-160E-628D-F0CE5007B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739" y="5878146"/>
            <a:ext cx="1676400" cy="80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98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7A8CC-CB10-7ED9-2A61-6BE927327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solidFill>
                  <a:srgbClr val="C00000"/>
                </a:solidFill>
              </a:rPr>
              <a:t>Patient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64BA1-418F-327A-EFF9-869FA717B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en-US" sz="3600" dirty="0">
                <a:solidFill>
                  <a:srgbClr val="37415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solidFill>
                  <a:srgbClr val="3741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deal candidates for robotic abdominal wall reconstruction are patients with complex hernias, recurrent hernias, or previous failed repairs.</a:t>
            </a:r>
            <a:endParaRPr lang="en-US" sz="3600" dirty="0">
              <a:solidFill>
                <a:srgbClr val="37415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374151"/>
                </a:solidFill>
                <a:effectLst/>
                <a:ea typeface="Times New Roman" panose="02020603050405020304" pitchFamily="18" charset="0"/>
              </a:rPr>
              <a:t>Patients with a history of multiple abdominal surgeries or obesity can benefit from the advantages of robotic surgery</a:t>
            </a:r>
            <a:r>
              <a:rPr lang="en-US" sz="3600" dirty="0">
                <a:effectLst/>
              </a:rPr>
              <a:t> 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8D5A30-F996-6E28-3635-CD05241B2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739" y="5878146"/>
            <a:ext cx="1676400" cy="80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76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3A71C-A5C7-6855-A3D5-D28D77406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solidFill>
                  <a:srgbClr val="C00000"/>
                </a:solidFill>
              </a:rPr>
              <a:t>Outcomes of RAWR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133A4-0268-C61F-AEF9-447B24D8A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3600" dirty="0">
                <a:solidFill>
                  <a:srgbClr val="3741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Studies have shown that robotic abdominal wall reconstruction results in low recurrence rates and reduced postoperative complications.</a:t>
            </a:r>
            <a:endParaRPr lang="en-US" sz="3600" dirty="0">
              <a:solidFill>
                <a:srgbClr val="37415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3600" dirty="0">
                <a:solidFill>
                  <a:srgbClr val="3741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Potential complications include infection, seroma formation, mesh-related issues, and injury to nearby structures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EEFB29-0306-19AD-235A-EA5655DDE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739" y="5878146"/>
            <a:ext cx="1676400" cy="80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1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rela PAMA22 RoboIHR" id="{ABDAB897-B5CC-EB4F-AE91-A97F1FB7FA79}" vid="{FEC5BA6F-631B-E84B-B28A-0E19C6794D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2556</TotalTime>
  <Words>500</Words>
  <Application>Microsoft Macintosh PowerPoint</Application>
  <PresentationFormat>Widescreen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Segoe UI</vt:lpstr>
      <vt:lpstr>Symbol</vt:lpstr>
      <vt:lpstr>Wingdings</vt:lpstr>
      <vt:lpstr>Office Theme</vt:lpstr>
      <vt:lpstr>Robotic Abdominal Wall Reconstruction (RAWR)</vt:lpstr>
      <vt:lpstr>Disclosures</vt:lpstr>
      <vt:lpstr>Introduction</vt:lpstr>
      <vt:lpstr>What is RAWR?</vt:lpstr>
      <vt:lpstr>Hernia classification</vt:lpstr>
      <vt:lpstr>Advantages of Robotic AWR</vt:lpstr>
      <vt:lpstr>Robotic AWR techniques</vt:lpstr>
      <vt:lpstr>Patient selection</vt:lpstr>
      <vt:lpstr>Outcomes of RAWR</vt:lpstr>
      <vt:lpstr>Robotic vs Open Vs Laparoscopic AWR</vt:lpstr>
      <vt:lpstr>Future trends</vt:lpstr>
      <vt:lpstr>Conclusion</vt:lpstr>
      <vt:lpstr>Robotic Abdominal Wall Reconstruction (RAWR)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Robotic Abdominal Wall Reconstruction</dc:title>
  <dc:creator>E V</dc:creator>
  <cp:lastModifiedBy>E V</cp:lastModifiedBy>
  <cp:revision>24</cp:revision>
  <dcterms:created xsi:type="dcterms:W3CDTF">2023-07-31T20:48:03Z</dcterms:created>
  <dcterms:modified xsi:type="dcterms:W3CDTF">2023-08-03T20:53:35Z</dcterms:modified>
</cp:coreProperties>
</file>