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45"/>
    <p:restoredTop sz="85520"/>
  </p:normalViewPr>
  <p:slideViewPr>
    <p:cSldViewPr snapToGrid="0" snapToObjects="1">
      <p:cViewPr varScale="1">
        <p:scale>
          <a:sx n="174" d="100"/>
          <a:sy n="174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DBFA6-E77A-134B-A198-4BC9EBE0E3BF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6F2D86C6-FC5D-9947-8BC2-B6987D11C94D}">
      <dgm:prSet phldrT="[Text]"/>
      <dgm:spPr/>
      <dgm:t>
        <a:bodyPr/>
        <a:lstStyle/>
        <a:p>
          <a:r>
            <a:rPr lang="en-US" dirty="0"/>
            <a:t>Ilio-femoral</a:t>
          </a:r>
        </a:p>
      </dgm:t>
    </dgm:pt>
    <dgm:pt modelId="{57BA875D-7382-D04A-8F6E-09E7CE261758}" type="parTrans" cxnId="{461EBB3C-AFDD-1045-BCB3-426A09AA49C0}">
      <dgm:prSet/>
      <dgm:spPr/>
      <dgm:t>
        <a:bodyPr/>
        <a:lstStyle/>
        <a:p>
          <a:endParaRPr lang="en-US"/>
        </a:p>
      </dgm:t>
    </dgm:pt>
    <dgm:pt modelId="{4EA61722-9B9D-E449-97CE-5B1DE8811CF7}" type="sibTrans" cxnId="{461EBB3C-AFDD-1045-BCB3-426A09AA49C0}">
      <dgm:prSet/>
      <dgm:spPr/>
      <dgm:t>
        <a:bodyPr/>
        <a:lstStyle/>
        <a:p>
          <a:endParaRPr lang="en-US"/>
        </a:p>
      </dgm:t>
    </dgm:pt>
    <dgm:pt modelId="{78160632-89E5-2348-ADF1-03CEBBC0FDB8}">
      <dgm:prSet phldrT="[Text]"/>
      <dgm:spPr/>
      <dgm:t>
        <a:bodyPr/>
        <a:lstStyle/>
        <a:p>
          <a:r>
            <a:rPr lang="en-US" dirty="0"/>
            <a:t>Vena cava inferior</a:t>
          </a:r>
        </a:p>
      </dgm:t>
    </dgm:pt>
    <dgm:pt modelId="{2425F017-8C39-F045-9373-73E4251E8B83}" type="parTrans" cxnId="{F4CA646E-AB0D-1C4C-B269-CE2499925122}">
      <dgm:prSet/>
      <dgm:spPr/>
      <dgm:t>
        <a:bodyPr/>
        <a:lstStyle/>
        <a:p>
          <a:endParaRPr lang="en-US"/>
        </a:p>
      </dgm:t>
    </dgm:pt>
    <dgm:pt modelId="{28F09579-F838-144F-8903-8B8A56BA4D62}" type="sibTrans" cxnId="{F4CA646E-AB0D-1C4C-B269-CE2499925122}">
      <dgm:prSet/>
      <dgm:spPr/>
      <dgm:t>
        <a:bodyPr/>
        <a:lstStyle/>
        <a:p>
          <a:endParaRPr lang="en-US"/>
        </a:p>
      </dgm:t>
    </dgm:pt>
    <dgm:pt modelId="{2E1497E8-E001-DD43-8685-12DF58086FF8}">
      <dgm:prSet phldrT="[Text]"/>
      <dgm:spPr/>
      <dgm:t>
        <a:bodyPr/>
        <a:lstStyle/>
        <a:p>
          <a:r>
            <a:rPr lang="en-US" dirty="0"/>
            <a:t>Femoral/</a:t>
          </a:r>
          <a:r>
            <a:rPr lang="en-US" dirty="0" err="1"/>
            <a:t>Popliteo</a:t>
          </a:r>
          <a:r>
            <a:rPr lang="en-US" dirty="0"/>
            <a:t> + Femoral Profundo</a:t>
          </a:r>
        </a:p>
      </dgm:t>
    </dgm:pt>
    <dgm:pt modelId="{0534FDEC-CFB3-1F4E-B2D7-A45B60E11334}" type="parTrans" cxnId="{AB2044E1-BCD4-7145-BE99-8379B13A83B3}">
      <dgm:prSet/>
      <dgm:spPr/>
      <dgm:t>
        <a:bodyPr/>
        <a:lstStyle/>
        <a:p>
          <a:endParaRPr lang="en-US"/>
        </a:p>
      </dgm:t>
    </dgm:pt>
    <dgm:pt modelId="{862DE6FB-5067-6644-ABA9-4C3966D517E4}" type="sibTrans" cxnId="{AB2044E1-BCD4-7145-BE99-8379B13A83B3}">
      <dgm:prSet/>
      <dgm:spPr/>
      <dgm:t>
        <a:bodyPr/>
        <a:lstStyle/>
        <a:p>
          <a:endParaRPr lang="en-US"/>
        </a:p>
      </dgm:t>
    </dgm:pt>
    <dgm:pt modelId="{47497D67-A53D-D44D-A6AD-1C806DEF8435}">
      <dgm:prSet phldrT="[Text]"/>
      <dgm:spPr/>
      <dgm:t>
        <a:bodyPr/>
        <a:lstStyle/>
        <a:p>
          <a:r>
            <a:rPr lang="en-US" dirty="0" err="1"/>
            <a:t>Popliteo</a:t>
          </a:r>
          <a:endParaRPr lang="en-US" dirty="0"/>
        </a:p>
      </dgm:t>
    </dgm:pt>
    <dgm:pt modelId="{A65398D8-2696-F242-8F66-52E2A7743B77}" type="parTrans" cxnId="{EC9C042B-FF6A-2744-B291-5002C51DFDFF}">
      <dgm:prSet/>
      <dgm:spPr/>
      <dgm:t>
        <a:bodyPr/>
        <a:lstStyle/>
        <a:p>
          <a:endParaRPr lang="en-US"/>
        </a:p>
      </dgm:t>
    </dgm:pt>
    <dgm:pt modelId="{CBAF7E8F-4473-9742-B457-028EC87D806F}" type="sibTrans" cxnId="{EC9C042B-FF6A-2744-B291-5002C51DFDFF}">
      <dgm:prSet/>
      <dgm:spPr/>
      <dgm:t>
        <a:bodyPr/>
        <a:lstStyle/>
        <a:p>
          <a:endParaRPr lang="en-US"/>
        </a:p>
      </dgm:t>
    </dgm:pt>
    <dgm:pt modelId="{CF2CF904-7945-F042-8C71-53837716B17A}">
      <dgm:prSet phldrT="[Text]"/>
      <dgm:spPr/>
      <dgm:t>
        <a:bodyPr/>
        <a:lstStyle/>
        <a:p>
          <a:r>
            <a:rPr lang="en-US" dirty="0"/>
            <a:t>Femoral</a:t>
          </a:r>
        </a:p>
      </dgm:t>
    </dgm:pt>
    <dgm:pt modelId="{3983DED6-956A-6C45-99D7-AE5048D0252D}" type="parTrans" cxnId="{312E445C-0931-9F45-AB5A-CDE58A63F8E1}">
      <dgm:prSet/>
      <dgm:spPr/>
      <dgm:t>
        <a:bodyPr/>
        <a:lstStyle/>
        <a:p>
          <a:endParaRPr lang="en-US"/>
        </a:p>
      </dgm:t>
    </dgm:pt>
    <dgm:pt modelId="{0DFEB5B9-2833-B04D-B0A5-9AA6810ADCFC}" type="sibTrans" cxnId="{312E445C-0931-9F45-AB5A-CDE58A63F8E1}">
      <dgm:prSet/>
      <dgm:spPr/>
      <dgm:t>
        <a:bodyPr/>
        <a:lstStyle/>
        <a:p>
          <a:endParaRPr lang="en-US"/>
        </a:p>
      </dgm:t>
    </dgm:pt>
    <dgm:pt modelId="{624EB4CE-47A5-BA44-A4E8-232EEA21B837}">
      <dgm:prSet phldrT="[Text]"/>
      <dgm:spPr/>
      <dgm:t>
        <a:bodyPr/>
        <a:lstStyle/>
        <a:p>
          <a:r>
            <a:rPr lang="en-US" dirty="0"/>
            <a:t>Tibial</a:t>
          </a:r>
        </a:p>
      </dgm:t>
    </dgm:pt>
    <dgm:pt modelId="{59F6C8F6-2BB9-F941-A7A5-DAA12A4F6912}" type="parTrans" cxnId="{956EFF05-6403-944D-BA01-9214626E6FA7}">
      <dgm:prSet/>
      <dgm:spPr/>
      <dgm:t>
        <a:bodyPr/>
        <a:lstStyle/>
        <a:p>
          <a:endParaRPr lang="en-US"/>
        </a:p>
      </dgm:t>
    </dgm:pt>
    <dgm:pt modelId="{D92D6163-40D9-CE45-9A43-0380569E75BE}" type="sibTrans" cxnId="{956EFF05-6403-944D-BA01-9214626E6FA7}">
      <dgm:prSet/>
      <dgm:spPr/>
      <dgm:t>
        <a:bodyPr/>
        <a:lstStyle/>
        <a:p>
          <a:endParaRPr lang="en-US"/>
        </a:p>
      </dgm:t>
    </dgm:pt>
    <dgm:pt modelId="{9BA62881-1BFD-4E47-84F4-D41BE3ACCF4F}">
      <dgm:prSet/>
      <dgm:spPr/>
      <dgm:t>
        <a:bodyPr/>
        <a:lstStyle/>
        <a:p>
          <a:r>
            <a:rPr lang="en-US" dirty="0"/>
            <a:t>Femoral </a:t>
          </a:r>
          <a:r>
            <a:rPr lang="en-US" dirty="0" err="1"/>
            <a:t>Popliteo</a:t>
          </a:r>
          <a:endParaRPr lang="en-US" dirty="0"/>
        </a:p>
      </dgm:t>
    </dgm:pt>
    <dgm:pt modelId="{D8DCBE83-8B1A-264C-BC77-E8E84D357427}" type="parTrans" cxnId="{F26C784F-DE22-4A42-8D76-F07EDEDF6932}">
      <dgm:prSet/>
      <dgm:spPr/>
      <dgm:t>
        <a:bodyPr/>
        <a:lstStyle/>
        <a:p>
          <a:endParaRPr lang="en-US"/>
        </a:p>
      </dgm:t>
    </dgm:pt>
    <dgm:pt modelId="{7DD3DD5E-A5DD-1E4D-8CB9-DCFB47615CB6}" type="sibTrans" cxnId="{F26C784F-DE22-4A42-8D76-F07EDEDF6932}">
      <dgm:prSet/>
      <dgm:spPr/>
      <dgm:t>
        <a:bodyPr/>
        <a:lstStyle/>
        <a:p>
          <a:endParaRPr lang="en-US"/>
        </a:p>
      </dgm:t>
    </dgm:pt>
    <dgm:pt modelId="{BAF8C4CA-73ED-5F45-93FD-314D84FA0056}" type="pres">
      <dgm:prSet presAssocID="{F5DDBFA6-E77A-134B-A198-4BC9EBE0E3BF}" presName="Name0" presStyleCnt="0">
        <dgm:presLayoutVars>
          <dgm:dir/>
          <dgm:animLvl val="lvl"/>
          <dgm:resizeHandles val="exact"/>
        </dgm:presLayoutVars>
      </dgm:prSet>
      <dgm:spPr/>
    </dgm:pt>
    <dgm:pt modelId="{071E9846-1412-E644-BAAD-A5B542E8C886}" type="pres">
      <dgm:prSet presAssocID="{78160632-89E5-2348-ADF1-03CEBBC0FDB8}" presName="Name8" presStyleCnt="0"/>
      <dgm:spPr/>
    </dgm:pt>
    <dgm:pt modelId="{96D1676D-2E72-794C-B8F9-0924C9DD23CF}" type="pres">
      <dgm:prSet presAssocID="{78160632-89E5-2348-ADF1-03CEBBC0FDB8}" presName="level" presStyleLbl="node1" presStyleIdx="0" presStyleCnt="7">
        <dgm:presLayoutVars>
          <dgm:chMax val="1"/>
          <dgm:bulletEnabled val="1"/>
        </dgm:presLayoutVars>
      </dgm:prSet>
      <dgm:spPr/>
    </dgm:pt>
    <dgm:pt modelId="{F1CEC129-287A-BD42-AC3B-BB38754F85F8}" type="pres">
      <dgm:prSet presAssocID="{78160632-89E5-2348-ADF1-03CEBBC0FD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6C06BDA-10CD-1748-B1D3-5FFF85720782}" type="pres">
      <dgm:prSet presAssocID="{6F2D86C6-FC5D-9947-8BC2-B6987D11C94D}" presName="Name8" presStyleCnt="0"/>
      <dgm:spPr/>
    </dgm:pt>
    <dgm:pt modelId="{EF5C9209-BC6E-8C4D-BB95-A03BA6981E54}" type="pres">
      <dgm:prSet presAssocID="{6F2D86C6-FC5D-9947-8BC2-B6987D11C94D}" presName="level" presStyleLbl="node1" presStyleIdx="1" presStyleCnt="7">
        <dgm:presLayoutVars>
          <dgm:chMax val="1"/>
          <dgm:bulletEnabled val="1"/>
        </dgm:presLayoutVars>
      </dgm:prSet>
      <dgm:spPr/>
    </dgm:pt>
    <dgm:pt modelId="{73A6A73F-93DD-BD4F-A675-65DC182092A8}" type="pres">
      <dgm:prSet presAssocID="{6F2D86C6-FC5D-9947-8BC2-B6987D11C9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49D5FD-20B2-D34E-990C-D99799B74669}" type="pres">
      <dgm:prSet presAssocID="{2E1497E8-E001-DD43-8685-12DF58086FF8}" presName="Name8" presStyleCnt="0"/>
      <dgm:spPr/>
    </dgm:pt>
    <dgm:pt modelId="{E063EFF1-9920-1A40-9DB5-3902B1DEE3D6}" type="pres">
      <dgm:prSet presAssocID="{2E1497E8-E001-DD43-8685-12DF58086FF8}" presName="level" presStyleLbl="node1" presStyleIdx="2" presStyleCnt="7">
        <dgm:presLayoutVars>
          <dgm:chMax val="1"/>
          <dgm:bulletEnabled val="1"/>
        </dgm:presLayoutVars>
      </dgm:prSet>
      <dgm:spPr/>
    </dgm:pt>
    <dgm:pt modelId="{EA3C1A89-0A81-F740-B88E-CE20E4871BD5}" type="pres">
      <dgm:prSet presAssocID="{2E1497E8-E001-DD43-8685-12DF58086FF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0E95DF3-3AF4-C84B-9E0F-00DC443D5433}" type="pres">
      <dgm:prSet presAssocID="{9BA62881-1BFD-4E47-84F4-D41BE3ACCF4F}" presName="Name8" presStyleCnt="0"/>
      <dgm:spPr/>
    </dgm:pt>
    <dgm:pt modelId="{D0765284-B0B0-2947-B21D-3C62B6BCA911}" type="pres">
      <dgm:prSet presAssocID="{9BA62881-1BFD-4E47-84F4-D41BE3ACCF4F}" presName="level" presStyleLbl="node1" presStyleIdx="3" presStyleCnt="7">
        <dgm:presLayoutVars>
          <dgm:chMax val="1"/>
          <dgm:bulletEnabled val="1"/>
        </dgm:presLayoutVars>
      </dgm:prSet>
      <dgm:spPr/>
    </dgm:pt>
    <dgm:pt modelId="{67E75447-CD9B-D44E-9C5E-8C106E3EDDB1}" type="pres">
      <dgm:prSet presAssocID="{9BA62881-1BFD-4E47-84F4-D41BE3ACCF4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BFA214D-B0AE-FE42-BB6E-C14DECF104CB}" type="pres">
      <dgm:prSet presAssocID="{47497D67-A53D-D44D-A6AD-1C806DEF8435}" presName="Name8" presStyleCnt="0"/>
      <dgm:spPr/>
    </dgm:pt>
    <dgm:pt modelId="{40FE5DD6-4A09-A744-8646-75D74861ED76}" type="pres">
      <dgm:prSet presAssocID="{47497D67-A53D-D44D-A6AD-1C806DEF8435}" presName="level" presStyleLbl="node1" presStyleIdx="4" presStyleCnt="7">
        <dgm:presLayoutVars>
          <dgm:chMax val="1"/>
          <dgm:bulletEnabled val="1"/>
        </dgm:presLayoutVars>
      </dgm:prSet>
      <dgm:spPr/>
    </dgm:pt>
    <dgm:pt modelId="{47945D0D-E407-B14B-BF39-0B6F0515653A}" type="pres">
      <dgm:prSet presAssocID="{47497D67-A53D-D44D-A6AD-1C806DEF84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B5EC5D4-35D2-8C4A-9FBD-21719255DF55}" type="pres">
      <dgm:prSet presAssocID="{CF2CF904-7945-F042-8C71-53837716B17A}" presName="Name8" presStyleCnt="0"/>
      <dgm:spPr/>
    </dgm:pt>
    <dgm:pt modelId="{8FB5524D-2219-DB42-86E2-241E596C6765}" type="pres">
      <dgm:prSet presAssocID="{CF2CF904-7945-F042-8C71-53837716B17A}" presName="level" presStyleLbl="node1" presStyleIdx="5" presStyleCnt="7">
        <dgm:presLayoutVars>
          <dgm:chMax val="1"/>
          <dgm:bulletEnabled val="1"/>
        </dgm:presLayoutVars>
      </dgm:prSet>
      <dgm:spPr/>
    </dgm:pt>
    <dgm:pt modelId="{370D7CBA-A7EE-BB42-969B-A0DC91202BD6}" type="pres">
      <dgm:prSet presAssocID="{CF2CF904-7945-F042-8C71-53837716B1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FAB736D-4B94-4047-AD6F-4B41DD8DAC6B}" type="pres">
      <dgm:prSet presAssocID="{624EB4CE-47A5-BA44-A4E8-232EEA21B837}" presName="Name8" presStyleCnt="0"/>
      <dgm:spPr/>
    </dgm:pt>
    <dgm:pt modelId="{5DC590C8-76DF-6741-A116-F01CED13EEAA}" type="pres">
      <dgm:prSet presAssocID="{624EB4CE-47A5-BA44-A4E8-232EEA21B837}" presName="level" presStyleLbl="node1" presStyleIdx="6" presStyleCnt="7">
        <dgm:presLayoutVars>
          <dgm:chMax val="1"/>
          <dgm:bulletEnabled val="1"/>
        </dgm:presLayoutVars>
      </dgm:prSet>
      <dgm:spPr/>
    </dgm:pt>
    <dgm:pt modelId="{6415A7F9-4E80-F34D-946B-E350DBA8CB05}" type="pres">
      <dgm:prSet presAssocID="{624EB4CE-47A5-BA44-A4E8-232EEA21B83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56EFF05-6403-944D-BA01-9214626E6FA7}" srcId="{F5DDBFA6-E77A-134B-A198-4BC9EBE0E3BF}" destId="{624EB4CE-47A5-BA44-A4E8-232EEA21B837}" srcOrd="6" destOrd="0" parTransId="{59F6C8F6-2BB9-F941-A7A5-DAA12A4F6912}" sibTransId="{D92D6163-40D9-CE45-9A43-0380569E75BE}"/>
    <dgm:cxn modelId="{2802FF08-D0D7-764E-A7BB-E0136808C242}" type="presOf" srcId="{9BA62881-1BFD-4E47-84F4-D41BE3ACCF4F}" destId="{D0765284-B0B0-2947-B21D-3C62B6BCA911}" srcOrd="0" destOrd="0" presId="urn:microsoft.com/office/officeart/2005/8/layout/pyramid3"/>
    <dgm:cxn modelId="{54D0800B-9A63-BD44-B2C5-4F37FB46AFDF}" type="presOf" srcId="{2E1497E8-E001-DD43-8685-12DF58086FF8}" destId="{EA3C1A89-0A81-F740-B88E-CE20E4871BD5}" srcOrd="1" destOrd="0" presId="urn:microsoft.com/office/officeart/2005/8/layout/pyramid3"/>
    <dgm:cxn modelId="{E09ADA1F-4581-C644-91B7-60F1BEA345FB}" type="presOf" srcId="{78160632-89E5-2348-ADF1-03CEBBC0FDB8}" destId="{F1CEC129-287A-BD42-AC3B-BB38754F85F8}" srcOrd="1" destOrd="0" presId="urn:microsoft.com/office/officeart/2005/8/layout/pyramid3"/>
    <dgm:cxn modelId="{EC9C042B-FF6A-2744-B291-5002C51DFDFF}" srcId="{F5DDBFA6-E77A-134B-A198-4BC9EBE0E3BF}" destId="{47497D67-A53D-D44D-A6AD-1C806DEF8435}" srcOrd="4" destOrd="0" parTransId="{A65398D8-2696-F242-8F66-52E2A7743B77}" sibTransId="{CBAF7E8F-4473-9742-B457-028EC87D806F}"/>
    <dgm:cxn modelId="{461EBB3C-AFDD-1045-BCB3-426A09AA49C0}" srcId="{F5DDBFA6-E77A-134B-A198-4BC9EBE0E3BF}" destId="{6F2D86C6-FC5D-9947-8BC2-B6987D11C94D}" srcOrd="1" destOrd="0" parTransId="{57BA875D-7382-D04A-8F6E-09E7CE261758}" sibTransId="{4EA61722-9B9D-E449-97CE-5B1DE8811CF7}"/>
    <dgm:cxn modelId="{006CAA3D-79BD-A844-857D-428C19965369}" type="presOf" srcId="{47497D67-A53D-D44D-A6AD-1C806DEF8435}" destId="{47945D0D-E407-B14B-BF39-0B6F0515653A}" srcOrd="1" destOrd="0" presId="urn:microsoft.com/office/officeart/2005/8/layout/pyramid3"/>
    <dgm:cxn modelId="{F26C784F-DE22-4A42-8D76-F07EDEDF6932}" srcId="{F5DDBFA6-E77A-134B-A198-4BC9EBE0E3BF}" destId="{9BA62881-1BFD-4E47-84F4-D41BE3ACCF4F}" srcOrd="3" destOrd="0" parTransId="{D8DCBE83-8B1A-264C-BC77-E8E84D357427}" sibTransId="{7DD3DD5E-A5DD-1E4D-8CB9-DCFB47615CB6}"/>
    <dgm:cxn modelId="{E1FE2257-7E08-3443-8193-99D75AEAAFC3}" type="presOf" srcId="{6F2D86C6-FC5D-9947-8BC2-B6987D11C94D}" destId="{73A6A73F-93DD-BD4F-A675-65DC182092A8}" srcOrd="1" destOrd="0" presId="urn:microsoft.com/office/officeart/2005/8/layout/pyramid3"/>
    <dgm:cxn modelId="{312E445C-0931-9F45-AB5A-CDE58A63F8E1}" srcId="{F5DDBFA6-E77A-134B-A198-4BC9EBE0E3BF}" destId="{CF2CF904-7945-F042-8C71-53837716B17A}" srcOrd="5" destOrd="0" parTransId="{3983DED6-956A-6C45-99D7-AE5048D0252D}" sibTransId="{0DFEB5B9-2833-B04D-B0A5-9AA6810ADCFC}"/>
    <dgm:cxn modelId="{F4CA646E-AB0D-1C4C-B269-CE2499925122}" srcId="{F5DDBFA6-E77A-134B-A198-4BC9EBE0E3BF}" destId="{78160632-89E5-2348-ADF1-03CEBBC0FDB8}" srcOrd="0" destOrd="0" parTransId="{2425F017-8C39-F045-9373-73E4251E8B83}" sibTransId="{28F09579-F838-144F-8903-8B8A56BA4D62}"/>
    <dgm:cxn modelId="{18C38174-A52A-8243-A689-812169AB4C88}" type="presOf" srcId="{47497D67-A53D-D44D-A6AD-1C806DEF8435}" destId="{40FE5DD6-4A09-A744-8646-75D74861ED76}" srcOrd="0" destOrd="0" presId="urn:microsoft.com/office/officeart/2005/8/layout/pyramid3"/>
    <dgm:cxn modelId="{AF4CF87F-906D-AB48-BF4B-20006F419EB9}" type="presOf" srcId="{2E1497E8-E001-DD43-8685-12DF58086FF8}" destId="{E063EFF1-9920-1A40-9DB5-3902B1DEE3D6}" srcOrd="0" destOrd="0" presId="urn:microsoft.com/office/officeart/2005/8/layout/pyramid3"/>
    <dgm:cxn modelId="{4E38A493-D4B8-8944-A2B8-A5013C4C485E}" type="presOf" srcId="{CF2CF904-7945-F042-8C71-53837716B17A}" destId="{370D7CBA-A7EE-BB42-969B-A0DC91202BD6}" srcOrd="1" destOrd="0" presId="urn:microsoft.com/office/officeart/2005/8/layout/pyramid3"/>
    <dgm:cxn modelId="{09B8A09F-6FAA-7749-B2E2-86CB31C01F57}" type="presOf" srcId="{CF2CF904-7945-F042-8C71-53837716B17A}" destId="{8FB5524D-2219-DB42-86E2-241E596C6765}" srcOrd="0" destOrd="0" presId="urn:microsoft.com/office/officeart/2005/8/layout/pyramid3"/>
    <dgm:cxn modelId="{2BA5FFA2-C012-0E40-B36B-2D75F9D9A391}" type="presOf" srcId="{624EB4CE-47A5-BA44-A4E8-232EEA21B837}" destId="{6415A7F9-4E80-F34D-946B-E350DBA8CB05}" srcOrd="1" destOrd="0" presId="urn:microsoft.com/office/officeart/2005/8/layout/pyramid3"/>
    <dgm:cxn modelId="{AB2044E1-BCD4-7145-BE99-8379B13A83B3}" srcId="{F5DDBFA6-E77A-134B-A198-4BC9EBE0E3BF}" destId="{2E1497E8-E001-DD43-8685-12DF58086FF8}" srcOrd="2" destOrd="0" parTransId="{0534FDEC-CFB3-1F4E-B2D7-A45B60E11334}" sibTransId="{862DE6FB-5067-6644-ABA9-4C3966D517E4}"/>
    <dgm:cxn modelId="{EC1824E3-B9CE-2B4C-BC56-1A33FFE169CE}" type="presOf" srcId="{6F2D86C6-FC5D-9947-8BC2-B6987D11C94D}" destId="{EF5C9209-BC6E-8C4D-BB95-A03BA6981E54}" srcOrd="0" destOrd="0" presId="urn:microsoft.com/office/officeart/2005/8/layout/pyramid3"/>
    <dgm:cxn modelId="{2DEA71F0-D0BB-8D48-911E-409E08414BBB}" type="presOf" srcId="{624EB4CE-47A5-BA44-A4E8-232EEA21B837}" destId="{5DC590C8-76DF-6741-A116-F01CED13EEAA}" srcOrd="0" destOrd="0" presId="urn:microsoft.com/office/officeart/2005/8/layout/pyramid3"/>
    <dgm:cxn modelId="{2578CDF3-F90F-6A43-8336-7622B6C7106E}" type="presOf" srcId="{78160632-89E5-2348-ADF1-03CEBBC0FDB8}" destId="{96D1676D-2E72-794C-B8F9-0924C9DD23CF}" srcOrd="0" destOrd="0" presId="urn:microsoft.com/office/officeart/2005/8/layout/pyramid3"/>
    <dgm:cxn modelId="{4C732DF7-4F9F-7C4E-9FB2-AA9ADA8138D7}" type="presOf" srcId="{F5DDBFA6-E77A-134B-A198-4BC9EBE0E3BF}" destId="{BAF8C4CA-73ED-5F45-93FD-314D84FA0056}" srcOrd="0" destOrd="0" presId="urn:microsoft.com/office/officeart/2005/8/layout/pyramid3"/>
    <dgm:cxn modelId="{5F1107FD-27D9-6144-BFDF-A034F44B2575}" type="presOf" srcId="{9BA62881-1BFD-4E47-84F4-D41BE3ACCF4F}" destId="{67E75447-CD9B-D44E-9C5E-8C106E3EDDB1}" srcOrd="1" destOrd="0" presId="urn:microsoft.com/office/officeart/2005/8/layout/pyramid3"/>
    <dgm:cxn modelId="{2FF73294-A60F-734D-8E0D-9F78E3DC88EA}" type="presParOf" srcId="{BAF8C4CA-73ED-5F45-93FD-314D84FA0056}" destId="{071E9846-1412-E644-BAAD-A5B542E8C886}" srcOrd="0" destOrd="0" presId="urn:microsoft.com/office/officeart/2005/8/layout/pyramid3"/>
    <dgm:cxn modelId="{5617BA96-AD84-F346-9E53-C521079BE4E5}" type="presParOf" srcId="{071E9846-1412-E644-BAAD-A5B542E8C886}" destId="{96D1676D-2E72-794C-B8F9-0924C9DD23CF}" srcOrd="0" destOrd="0" presId="urn:microsoft.com/office/officeart/2005/8/layout/pyramid3"/>
    <dgm:cxn modelId="{56F24B5E-826F-CF42-B875-4E1A5B82BD8C}" type="presParOf" srcId="{071E9846-1412-E644-BAAD-A5B542E8C886}" destId="{F1CEC129-287A-BD42-AC3B-BB38754F85F8}" srcOrd="1" destOrd="0" presId="urn:microsoft.com/office/officeart/2005/8/layout/pyramid3"/>
    <dgm:cxn modelId="{417838B5-CFF2-4D4F-A0B5-5E287835676D}" type="presParOf" srcId="{BAF8C4CA-73ED-5F45-93FD-314D84FA0056}" destId="{96C06BDA-10CD-1748-B1D3-5FFF85720782}" srcOrd="1" destOrd="0" presId="urn:microsoft.com/office/officeart/2005/8/layout/pyramid3"/>
    <dgm:cxn modelId="{8CBD9823-C23F-9543-AB38-E181D16B47E0}" type="presParOf" srcId="{96C06BDA-10CD-1748-B1D3-5FFF85720782}" destId="{EF5C9209-BC6E-8C4D-BB95-A03BA6981E54}" srcOrd="0" destOrd="0" presId="urn:microsoft.com/office/officeart/2005/8/layout/pyramid3"/>
    <dgm:cxn modelId="{9E3171E7-0E44-B04C-BD7B-A1ED1598D50F}" type="presParOf" srcId="{96C06BDA-10CD-1748-B1D3-5FFF85720782}" destId="{73A6A73F-93DD-BD4F-A675-65DC182092A8}" srcOrd="1" destOrd="0" presId="urn:microsoft.com/office/officeart/2005/8/layout/pyramid3"/>
    <dgm:cxn modelId="{DC793AD1-1F82-C94D-9DFB-0DF0E4746759}" type="presParOf" srcId="{BAF8C4CA-73ED-5F45-93FD-314D84FA0056}" destId="{1949D5FD-20B2-D34E-990C-D99799B74669}" srcOrd="2" destOrd="0" presId="urn:microsoft.com/office/officeart/2005/8/layout/pyramid3"/>
    <dgm:cxn modelId="{94396B4B-725D-554C-892A-651A2947DB7C}" type="presParOf" srcId="{1949D5FD-20B2-D34E-990C-D99799B74669}" destId="{E063EFF1-9920-1A40-9DB5-3902B1DEE3D6}" srcOrd="0" destOrd="0" presId="urn:microsoft.com/office/officeart/2005/8/layout/pyramid3"/>
    <dgm:cxn modelId="{61B7ACB1-1180-2848-B24A-750F3D27D02A}" type="presParOf" srcId="{1949D5FD-20B2-D34E-990C-D99799B74669}" destId="{EA3C1A89-0A81-F740-B88E-CE20E4871BD5}" srcOrd="1" destOrd="0" presId="urn:microsoft.com/office/officeart/2005/8/layout/pyramid3"/>
    <dgm:cxn modelId="{DCF7701C-6E77-4648-816B-D9AB83CF6835}" type="presParOf" srcId="{BAF8C4CA-73ED-5F45-93FD-314D84FA0056}" destId="{10E95DF3-3AF4-C84B-9E0F-00DC443D5433}" srcOrd="3" destOrd="0" presId="urn:microsoft.com/office/officeart/2005/8/layout/pyramid3"/>
    <dgm:cxn modelId="{18280DDD-A942-CB42-9B97-A3C8CC3BCBF1}" type="presParOf" srcId="{10E95DF3-3AF4-C84B-9E0F-00DC443D5433}" destId="{D0765284-B0B0-2947-B21D-3C62B6BCA911}" srcOrd="0" destOrd="0" presId="urn:microsoft.com/office/officeart/2005/8/layout/pyramid3"/>
    <dgm:cxn modelId="{F5A9A543-6EA8-604C-90E1-5A09C7B2A6B3}" type="presParOf" srcId="{10E95DF3-3AF4-C84B-9E0F-00DC443D5433}" destId="{67E75447-CD9B-D44E-9C5E-8C106E3EDDB1}" srcOrd="1" destOrd="0" presId="urn:microsoft.com/office/officeart/2005/8/layout/pyramid3"/>
    <dgm:cxn modelId="{675EB13D-733D-0D45-ACBF-B02873BEBC53}" type="presParOf" srcId="{BAF8C4CA-73ED-5F45-93FD-314D84FA0056}" destId="{7BFA214D-B0AE-FE42-BB6E-C14DECF104CB}" srcOrd="4" destOrd="0" presId="urn:microsoft.com/office/officeart/2005/8/layout/pyramid3"/>
    <dgm:cxn modelId="{537DEF35-D4A1-744D-94AA-5230AB55BEB8}" type="presParOf" srcId="{7BFA214D-B0AE-FE42-BB6E-C14DECF104CB}" destId="{40FE5DD6-4A09-A744-8646-75D74861ED76}" srcOrd="0" destOrd="0" presId="urn:microsoft.com/office/officeart/2005/8/layout/pyramid3"/>
    <dgm:cxn modelId="{ABD8A8F5-1957-E340-B5EF-067A1ACC293E}" type="presParOf" srcId="{7BFA214D-B0AE-FE42-BB6E-C14DECF104CB}" destId="{47945D0D-E407-B14B-BF39-0B6F0515653A}" srcOrd="1" destOrd="0" presId="urn:microsoft.com/office/officeart/2005/8/layout/pyramid3"/>
    <dgm:cxn modelId="{EE795C16-C481-C545-970F-D16E247283F0}" type="presParOf" srcId="{BAF8C4CA-73ED-5F45-93FD-314D84FA0056}" destId="{FB5EC5D4-35D2-8C4A-9FBD-21719255DF55}" srcOrd="5" destOrd="0" presId="urn:microsoft.com/office/officeart/2005/8/layout/pyramid3"/>
    <dgm:cxn modelId="{A2DB7EB4-4271-054D-9102-002898858D33}" type="presParOf" srcId="{FB5EC5D4-35D2-8C4A-9FBD-21719255DF55}" destId="{8FB5524D-2219-DB42-86E2-241E596C6765}" srcOrd="0" destOrd="0" presId="urn:microsoft.com/office/officeart/2005/8/layout/pyramid3"/>
    <dgm:cxn modelId="{225705AF-C468-684F-9D8E-6CC93924D3F7}" type="presParOf" srcId="{FB5EC5D4-35D2-8C4A-9FBD-21719255DF55}" destId="{370D7CBA-A7EE-BB42-969B-A0DC91202BD6}" srcOrd="1" destOrd="0" presId="urn:microsoft.com/office/officeart/2005/8/layout/pyramid3"/>
    <dgm:cxn modelId="{21C122EF-32DA-E54B-84F8-C0A4A7DCF139}" type="presParOf" srcId="{BAF8C4CA-73ED-5F45-93FD-314D84FA0056}" destId="{DFAB736D-4B94-4047-AD6F-4B41DD8DAC6B}" srcOrd="6" destOrd="0" presId="urn:microsoft.com/office/officeart/2005/8/layout/pyramid3"/>
    <dgm:cxn modelId="{2AA990DC-163F-8649-BD53-7EF902C615E2}" type="presParOf" srcId="{DFAB736D-4B94-4047-AD6F-4B41DD8DAC6B}" destId="{5DC590C8-76DF-6741-A116-F01CED13EEAA}" srcOrd="0" destOrd="0" presId="urn:microsoft.com/office/officeart/2005/8/layout/pyramid3"/>
    <dgm:cxn modelId="{DB9DA6F9-57F2-4942-833E-75AE00F6E3DB}" type="presParOf" srcId="{DFAB736D-4B94-4047-AD6F-4B41DD8DAC6B}" destId="{6415A7F9-4E80-F34D-946B-E350DBA8CB0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1676D-2E72-794C-B8F9-0924C9DD23CF}">
      <dsp:nvSpPr>
        <dsp:cNvPr id="0" name=""/>
        <dsp:cNvSpPr/>
      </dsp:nvSpPr>
      <dsp:spPr>
        <a:xfrm rot="10800000">
          <a:off x="0" y="0"/>
          <a:ext cx="10820400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Vena cava inferior</a:t>
          </a:r>
        </a:p>
      </dsp:txBody>
      <dsp:txXfrm rot="-10800000">
        <a:off x="1893569" y="0"/>
        <a:ext cx="7033260" cy="574901"/>
      </dsp:txXfrm>
    </dsp:sp>
    <dsp:sp modelId="{EF5C9209-BC6E-8C4D-BB95-A03BA6981E54}">
      <dsp:nvSpPr>
        <dsp:cNvPr id="0" name=""/>
        <dsp:cNvSpPr/>
      </dsp:nvSpPr>
      <dsp:spPr>
        <a:xfrm rot="10800000">
          <a:off x="772885" y="574901"/>
          <a:ext cx="9274628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Ilio-femoral</a:t>
          </a:r>
        </a:p>
      </dsp:txBody>
      <dsp:txXfrm rot="-10800000">
        <a:off x="2395945" y="574901"/>
        <a:ext cx="6028508" cy="574901"/>
      </dsp:txXfrm>
    </dsp:sp>
    <dsp:sp modelId="{E063EFF1-9920-1A40-9DB5-3902B1DEE3D6}">
      <dsp:nvSpPr>
        <dsp:cNvPr id="0" name=""/>
        <dsp:cNvSpPr/>
      </dsp:nvSpPr>
      <dsp:spPr>
        <a:xfrm rot="10800000">
          <a:off x="1545771" y="1149803"/>
          <a:ext cx="7728857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Femoral/</a:t>
          </a:r>
          <a:r>
            <a:rPr lang="en-US" sz="2100" kern="1200" dirty="0" err="1"/>
            <a:t>Popliteo</a:t>
          </a:r>
          <a:r>
            <a:rPr lang="en-US" sz="2100" kern="1200" dirty="0"/>
            <a:t> + Femoral Profundo</a:t>
          </a:r>
        </a:p>
      </dsp:txBody>
      <dsp:txXfrm rot="-10800000">
        <a:off x="2898321" y="1149803"/>
        <a:ext cx="5023757" cy="574901"/>
      </dsp:txXfrm>
    </dsp:sp>
    <dsp:sp modelId="{D0765284-B0B0-2947-B21D-3C62B6BCA911}">
      <dsp:nvSpPr>
        <dsp:cNvPr id="0" name=""/>
        <dsp:cNvSpPr/>
      </dsp:nvSpPr>
      <dsp:spPr>
        <a:xfrm rot="10800000">
          <a:off x="2318657" y="1724705"/>
          <a:ext cx="6183085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Femoral </a:t>
          </a:r>
          <a:r>
            <a:rPr lang="en-US" sz="2100" kern="1200" dirty="0" err="1"/>
            <a:t>Popliteo</a:t>
          </a:r>
          <a:endParaRPr lang="en-US" sz="2100" kern="1200" dirty="0"/>
        </a:p>
      </dsp:txBody>
      <dsp:txXfrm rot="-10800000">
        <a:off x="3400697" y="1724705"/>
        <a:ext cx="4019005" cy="574901"/>
      </dsp:txXfrm>
    </dsp:sp>
    <dsp:sp modelId="{40FE5DD6-4A09-A744-8646-75D74861ED76}">
      <dsp:nvSpPr>
        <dsp:cNvPr id="0" name=""/>
        <dsp:cNvSpPr/>
      </dsp:nvSpPr>
      <dsp:spPr>
        <a:xfrm rot="10800000">
          <a:off x="3091542" y="2299607"/>
          <a:ext cx="4637314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Popliteo</a:t>
          </a:r>
          <a:endParaRPr lang="en-US" sz="2100" kern="1200" dirty="0"/>
        </a:p>
      </dsp:txBody>
      <dsp:txXfrm rot="-10800000">
        <a:off x="3903072" y="2299607"/>
        <a:ext cx="3014254" cy="574901"/>
      </dsp:txXfrm>
    </dsp:sp>
    <dsp:sp modelId="{8FB5524D-2219-DB42-86E2-241E596C6765}">
      <dsp:nvSpPr>
        <dsp:cNvPr id="0" name=""/>
        <dsp:cNvSpPr/>
      </dsp:nvSpPr>
      <dsp:spPr>
        <a:xfrm rot="10800000">
          <a:off x="3864428" y="2874509"/>
          <a:ext cx="3091542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Femoral</a:t>
          </a:r>
        </a:p>
      </dsp:txBody>
      <dsp:txXfrm rot="-10800000">
        <a:off x="4405448" y="2874509"/>
        <a:ext cx="2009502" cy="574901"/>
      </dsp:txXfrm>
    </dsp:sp>
    <dsp:sp modelId="{5DC590C8-76DF-6741-A116-F01CED13EEAA}">
      <dsp:nvSpPr>
        <dsp:cNvPr id="0" name=""/>
        <dsp:cNvSpPr/>
      </dsp:nvSpPr>
      <dsp:spPr>
        <a:xfrm rot="10800000">
          <a:off x="4637314" y="3449411"/>
          <a:ext cx="1545771" cy="574901"/>
        </a:xfrm>
        <a:prstGeom prst="trapezoid">
          <a:avLst>
            <a:gd name="adj" fmla="val 1344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Tibial</a:t>
          </a:r>
        </a:p>
      </dsp:txBody>
      <dsp:txXfrm rot="-10800000">
        <a:off x="4637314" y="3449411"/>
        <a:ext cx="1545771" cy="574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E403-6883-B641-9988-FCAAD45E149A}" type="datetimeFigureOut">
              <a:rPr lang="es-ES_tradnl" smtClean="0"/>
              <a:t>22/7/22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68715-01D9-EA4C-8A6B-2896D40B894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423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780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Entrada, conducto, salida.</a:t>
            </a:r>
          </a:p>
          <a:p>
            <a:endParaRPr lang="es-ES_tradnl" dirty="0"/>
          </a:p>
          <a:p>
            <a:r>
              <a:rPr lang="es-ES_tradnl" dirty="0"/>
              <a:t>Entrada como factor limitante.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059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147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00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132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125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68715-01D9-EA4C-8A6B-2896D40B8945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269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/>
              <a:pPr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/>
              <a:pPr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/>
              <a:pPr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/>
              <a:pPr/>
              <a:t>7/22/22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/>
              <a:pPr/>
              <a:t>7/22/22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7/22/22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7/22/22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dgar.guzman@orlandohealth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FFE0-5C8C-ECE1-86CF-354A01533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Terapia Endovascular para DVT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5FC63-9953-8994-EBDE-2A0645842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579757"/>
          </a:xfrm>
        </p:spPr>
        <p:txBody>
          <a:bodyPr>
            <a:normAutofit/>
          </a:bodyPr>
          <a:lstStyle/>
          <a:p>
            <a:r>
              <a:rPr lang="en-US"/>
              <a:t>Edgar Guzman MD, FACS</a:t>
            </a:r>
          </a:p>
          <a:p>
            <a:r>
              <a:rPr lang="en-US"/>
              <a:t>Orlando Health Heart and Vascular Institute</a:t>
            </a:r>
          </a:p>
          <a:p>
            <a:r>
              <a:rPr lang="en-US">
                <a:hlinkClick r:id="rId3"/>
              </a:rPr>
              <a:t>edgar.guzman@orlandohealth.com</a:t>
            </a:r>
            <a:endParaRPr lang="en-US"/>
          </a:p>
          <a:p>
            <a:r>
              <a:rPr lang="en-US"/>
              <a:t>773.314.6848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2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73330-54C4-A60E-01D6-B7D1F3C8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831" y="0"/>
            <a:ext cx="8610600" cy="1293028"/>
          </a:xfrm>
        </p:spPr>
        <p:txBody>
          <a:bodyPr/>
          <a:lstStyle/>
          <a:p>
            <a:r>
              <a:rPr lang="es-ES_tradnl" dirty="0" err="1"/>
              <a:t>Aspiracion</a:t>
            </a:r>
            <a:endParaRPr lang="es-ES_trad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B06AAA-7FB6-981E-D94C-CC71C5FB4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4167" y="1327775"/>
            <a:ext cx="3599224" cy="5199933"/>
          </a:xfrm>
        </p:spPr>
      </p:pic>
      <p:pic>
        <p:nvPicPr>
          <p:cNvPr id="7" name="Content Placeholder 6" descr="A picture containing fork, slice&#10;&#10;Description automatically generated">
            <a:extLst>
              <a:ext uri="{FF2B5EF4-FFF2-40B4-BE49-F238E27FC236}">
                <a16:creationId xmlns:a16="http://schemas.microsoft.com/office/drawing/2014/main" id="{00D7F5BF-894C-45B1-3262-E30186D8D4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26301" y="4233544"/>
            <a:ext cx="4007510" cy="243064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658C3-51F6-C2D5-DEE7-7F00F7A92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179" y="1121978"/>
            <a:ext cx="3599224" cy="28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2CEBC-F516-C2BB-E77D-63849679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Trombectomia</a:t>
            </a:r>
            <a:r>
              <a:rPr lang="es-ES_tradnl" dirty="0"/>
              <a:t> </a:t>
            </a:r>
            <a:r>
              <a:rPr lang="es-ES_tradnl" dirty="0" err="1"/>
              <a:t>mecanica</a:t>
            </a:r>
            <a:endParaRPr lang="es-ES_tradnl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B57DE-D510-2C48-4844-5E00E6994E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1166" y="2193925"/>
            <a:ext cx="3263268" cy="4024313"/>
          </a:xfrm>
        </p:spPr>
      </p:pic>
      <p:pic>
        <p:nvPicPr>
          <p:cNvPr id="8" name="Content Placeholder 7" descr="Text&#10;&#10;Description automatically generated with low confidence">
            <a:extLst>
              <a:ext uri="{FF2B5EF4-FFF2-40B4-BE49-F238E27FC236}">
                <a16:creationId xmlns:a16="http://schemas.microsoft.com/office/drawing/2014/main" id="{6369A1A4-2C63-978F-238E-7DF8BE5673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8225" y="2193925"/>
            <a:ext cx="3721949" cy="4024313"/>
          </a:xfrm>
        </p:spPr>
      </p:pic>
    </p:spTree>
    <p:extLst>
      <p:ext uri="{BB962C8B-B14F-4D97-AF65-F5344CB8AC3E}">
        <p14:creationId xmlns:p14="http://schemas.microsoft.com/office/powerpoint/2010/main" val="360797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A487-749E-DF88-851C-924F8DC1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Trombectomia</a:t>
            </a:r>
            <a:r>
              <a:rPr lang="es-ES_tradnl" dirty="0"/>
              <a:t> </a:t>
            </a:r>
            <a:r>
              <a:rPr lang="es-ES_tradnl" dirty="0" err="1"/>
              <a:t>reolitica</a:t>
            </a:r>
            <a:endParaRPr lang="es-ES_tradnl" dirty="0"/>
          </a:p>
        </p:txBody>
      </p:sp>
      <p:pic>
        <p:nvPicPr>
          <p:cNvPr id="6" name="Content Placeholder 5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81C7FA9E-C4A0-C8EE-B706-9AC1B21C4D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85536" y="3485432"/>
            <a:ext cx="5334000" cy="2831187"/>
          </a:xfrm>
        </p:spPr>
      </p:pic>
      <p:pic>
        <p:nvPicPr>
          <p:cNvPr id="8" name="Content Placeholder 7" descr="A picture containing text, writing implement, stationary&#10;&#10;Description automatically generated">
            <a:extLst>
              <a:ext uri="{FF2B5EF4-FFF2-40B4-BE49-F238E27FC236}">
                <a16:creationId xmlns:a16="http://schemas.microsoft.com/office/drawing/2014/main" id="{6648670D-3A78-CAC0-3318-FBF2EB10B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9029" y="2057401"/>
            <a:ext cx="5334000" cy="2397874"/>
          </a:xfrm>
        </p:spPr>
      </p:pic>
    </p:spTree>
    <p:extLst>
      <p:ext uri="{BB962C8B-B14F-4D97-AF65-F5344CB8AC3E}">
        <p14:creationId xmlns:p14="http://schemas.microsoft.com/office/powerpoint/2010/main" val="1574053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E219-8857-ED4A-A1A7-B8EA89BD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Stents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5F746D-51E5-113D-DCB6-C649E152E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1470" r="7469" b="21458"/>
          <a:stretch/>
        </p:blipFill>
        <p:spPr>
          <a:xfrm>
            <a:off x="534010" y="2414015"/>
            <a:ext cx="3152851" cy="3101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37070-D574-3F0A-6FAD-703D1C974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6" t="1432" r="32628" b="6354"/>
          <a:stretch/>
        </p:blipFill>
        <p:spPr>
          <a:xfrm>
            <a:off x="4084017" y="1806854"/>
            <a:ext cx="3281651" cy="4685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3A7B-EC47-8EFF-EDAF-2D196074B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5" t="828" r="32562" b="5813"/>
          <a:stretch/>
        </p:blipFill>
        <p:spPr>
          <a:xfrm>
            <a:off x="7646960" y="1806854"/>
            <a:ext cx="3298880" cy="46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1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6D976-8439-4325-B1F5-3BEB6A237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4" r="21505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9AB0-A238-4671-AD89-ECBB8C2C5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8" r="40952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4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2147F0F-DB00-A241-92CE-6D40D628E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r="2" b="1013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picture containing indoor, plant, bottle, clear&#10;&#10;Description automatically generated">
            <a:extLst>
              <a:ext uri="{FF2B5EF4-FFF2-40B4-BE49-F238E27FC236}">
                <a16:creationId xmlns:a16="http://schemas.microsoft.com/office/drawing/2014/main" id="{92FE8A48-E5EF-2340-9A32-0688B25ED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" r="1" b="1023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EC105B-C28B-4A18-A11D-B38AC95BA78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2614" t="1149" r="12214" b="1149"/>
          <a:stretch/>
        </p:blipFill>
        <p:spPr>
          <a:xfrm>
            <a:off x="6369269" y="0"/>
            <a:ext cx="5822731" cy="6864835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B4D0E6-C357-47E8-968C-D1133BF2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907" t="1149" r="11921" b="1149"/>
          <a:stretch/>
        </p:blipFill>
        <p:spPr>
          <a:xfrm>
            <a:off x="-6083" y="0"/>
            <a:ext cx="6375351" cy="68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268E-6D67-A350-4420-89AD568E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Endoflevectomia</a:t>
            </a:r>
            <a:endParaRPr lang="es-ES_trad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0CA8EA-3640-4E35-1744-04D2CBF4C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238" y="2565545"/>
            <a:ext cx="5153609" cy="3311369"/>
          </a:xfrm>
        </p:spPr>
      </p:pic>
    </p:spTree>
    <p:extLst>
      <p:ext uri="{BB962C8B-B14F-4D97-AF65-F5344CB8AC3E}">
        <p14:creationId xmlns:p14="http://schemas.microsoft.com/office/powerpoint/2010/main" val="305612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D9C898-0D0F-11E3-7D57-CC4E6B02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Casos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7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08C08-ADCF-64F4-5232-8BA8C7D01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7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E9E973-B052-F7CA-0F9A-A6D39044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Trombolisis</a:t>
            </a:r>
            <a:r>
              <a:rPr lang="es-ES_tradnl" dirty="0"/>
              <a:t> de la vena femoral profunda</a:t>
            </a:r>
          </a:p>
        </p:txBody>
      </p:sp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BF1A53-5E28-5D23-7345-D2FFCC70A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0653" y="2362175"/>
            <a:ext cx="10070694" cy="4024313"/>
          </a:xfrm>
        </p:spPr>
      </p:pic>
    </p:spTree>
    <p:extLst>
      <p:ext uri="{BB962C8B-B14F-4D97-AF65-F5344CB8AC3E}">
        <p14:creationId xmlns:p14="http://schemas.microsoft.com/office/powerpoint/2010/main" val="243700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6254-8F88-653B-0793-D3602D52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128A-641A-A5DC-9DC7-F22A3F18A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/>
              <a:t>A</a:t>
            </a:r>
            <a:r>
              <a:rPr lang="es-ES_tradnl" dirty="0"/>
              <a:t>cute </a:t>
            </a:r>
            <a:r>
              <a:rPr lang="es-ES_tradnl" dirty="0" err="1"/>
              <a:t>venous</a:t>
            </a:r>
            <a:r>
              <a:rPr lang="es-ES_tradnl" dirty="0"/>
              <a:t> </a:t>
            </a:r>
            <a:r>
              <a:rPr lang="es-ES_tradnl" b="1" dirty="0" err="1"/>
              <a:t>T</a:t>
            </a:r>
            <a:r>
              <a:rPr lang="es-ES_tradnl" dirty="0" err="1"/>
              <a:t>hrombosis</a:t>
            </a:r>
            <a:r>
              <a:rPr lang="es-ES_tradnl" dirty="0"/>
              <a:t>: </a:t>
            </a:r>
            <a:r>
              <a:rPr lang="es-ES_tradnl" b="1" dirty="0" err="1"/>
              <a:t>T</a:t>
            </a:r>
            <a:r>
              <a:rPr lang="es-ES_tradnl" dirty="0" err="1"/>
              <a:t>hrombus</a:t>
            </a:r>
            <a:r>
              <a:rPr lang="es-ES_tradnl" dirty="0"/>
              <a:t> </a:t>
            </a:r>
            <a:r>
              <a:rPr lang="es-ES_tradnl" b="1" dirty="0" err="1"/>
              <a:t>R</a:t>
            </a:r>
            <a:r>
              <a:rPr lang="es-ES_tradnl" dirty="0" err="1"/>
              <a:t>emoval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b="1" dirty="0" err="1"/>
              <a:t>A</a:t>
            </a:r>
            <a:r>
              <a:rPr lang="es-ES_tradnl" dirty="0" err="1"/>
              <a:t>djunctive</a:t>
            </a:r>
            <a:r>
              <a:rPr lang="es-ES_tradnl" dirty="0"/>
              <a:t> </a:t>
            </a:r>
            <a:r>
              <a:rPr lang="es-ES_tradnl" b="1" dirty="0" err="1"/>
              <a:t>C</a:t>
            </a:r>
            <a:r>
              <a:rPr lang="es-ES_tradnl" dirty="0" err="1"/>
              <a:t>atheter-directed</a:t>
            </a:r>
            <a:r>
              <a:rPr lang="es-ES_tradnl" dirty="0"/>
              <a:t> </a:t>
            </a:r>
            <a:r>
              <a:rPr lang="es-ES_tradnl" b="1" dirty="0" err="1"/>
              <a:t>T</a:t>
            </a:r>
            <a:r>
              <a:rPr lang="es-ES_tradnl" dirty="0" err="1"/>
              <a:t>hrombolysis</a:t>
            </a:r>
            <a:endParaRPr lang="es-ES_tradnl" dirty="0"/>
          </a:p>
          <a:p>
            <a:r>
              <a:rPr lang="es-ES_tradnl" dirty="0"/>
              <a:t>N Engl J </a:t>
            </a:r>
            <a:r>
              <a:rPr lang="es-ES_tradnl" dirty="0" err="1"/>
              <a:t>Med</a:t>
            </a:r>
            <a:r>
              <a:rPr lang="es-ES_tradnl" dirty="0"/>
              <a:t> 2017; 377:2240-2252</a:t>
            </a:r>
          </a:p>
          <a:p>
            <a:r>
              <a:rPr lang="es-ES_tradnl" dirty="0"/>
              <a:t>Desarrollo de síndrome post trombótico en pacientes con DVT proximal </a:t>
            </a:r>
          </a:p>
          <a:p>
            <a:r>
              <a:rPr lang="es-ES_tradnl" dirty="0"/>
              <a:t>RCT con 692.</a:t>
            </a:r>
          </a:p>
          <a:p>
            <a:r>
              <a:rPr lang="es-ES_tradnl" dirty="0"/>
              <a:t>Anticoagulación vs. Anticoagulación + trombólisis </a:t>
            </a:r>
            <a:r>
              <a:rPr lang="es-ES_tradnl" dirty="0" err="1"/>
              <a:t>farmaco-mecanica</a:t>
            </a:r>
            <a:r>
              <a:rPr lang="es-ES_tradnl" dirty="0"/>
              <a:t> +/- stents venosos</a:t>
            </a:r>
          </a:p>
          <a:p>
            <a:r>
              <a:rPr lang="es-ES_tradnl" dirty="0"/>
              <a:t>Evaluación a los 6 y 24 meses</a:t>
            </a:r>
          </a:p>
          <a:p>
            <a:r>
              <a:rPr lang="es-ES_tradnl" dirty="0"/>
              <a:t>No se encontró diferencia entre grupos.  Mas sangrado en el grupo de trombólisis</a:t>
            </a:r>
          </a:p>
          <a:p>
            <a:endParaRPr lang="es-ES_trad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09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E359-45A7-F9F3-0EB6-51D77ED5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769" y="457134"/>
            <a:ext cx="8610600" cy="1293028"/>
          </a:xfrm>
        </p:spPr>
        <p:txBody>
          <a:bodyPr/>
          <a:lstStyle/>
          <a:p>
            <a:r>
              <a:rPr lang="es-ES_tradnl" dirty="0"/>
              <a:t>Sarcoma </a:t>
            </a:r>
            <a:r>
              <a:rPr lang="es-ES_tradnl" dirty="0" err="1"/>
              <a:t>metastatico</a:t>
            </a:r>
            <a:r>
              <a:rPr lang="es-ES_tradnl" dirty="0"/>
              <a:t> + DVT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EC94FF-D58E-BA75-FCCB-0E6A709FE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893" y="1845043"/>
            <a:ext cx="2434920" cy="4888599"/>
          </a:xfrm>
        </p:spPr>
      </p:pic>
      <p:pic>
        <p:nvPicPr>
          <p:cNvPr id="7" name="Picture 6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D46E295-7E9E-5EA8-06DF-596E97F4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800" y="1845042"/>
            <a:ext cx="2434920" cy="4881027"/>
          </a:xfrm>
          <a:prstGeom prst="rect">
            <a:avLst/>
          </a:prstGeom>
        </p:spPr>
      </p:pic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67FCEA4-D30E-D152-EEF8-DAC75E7B1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720" y="1845042"/>
            <a:ext cx="2526473" cy="4881027"/>
          </a:xfrm>
          <a:prstGeom prst="rect">
            <a:avLst/>
          </a:prstGeom>
        </p:spPr>
      </p:pic>
      <p:pic>
        <p:nvPicPr>
          <p:cNvPr id="19" name="Picture 18" descr="A picture containing wall&#10;&#10;Description automatically generated">
            <a:extLst>
              <a:ext uri="{FF2B5EF4-FFF2-40B4-BE49-F238E27FC236}">
                <a16:creationId xmlns:a16="http://schemas.microsoft.com/office/drawing/2014/main" id="{A5DAC7BD-0A09-BEB6-46D4-94F098732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616" y="1850746"/>
            <a:ext cx="1661153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3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6C5F-5B64-45B7-C2A0-68F27C37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13" y="508341"/>
            <a:ext cx="8610600" cy="1293028"/>
          </a:xfrm>
        </p:spPr>
        <p:txBody>
          <a:bodyPr/>
          <a:lstStyle/>
          <a:p>
            <a:r>
              <a:rPr lang="es-ES_tradnl" dirty="0" err="1"/>
              <a:t>Aspiracion</a:t>
            </a:r>
            <a:r>
              <a:rPr lang="es-ES_tradnl" dirty="0"/>
              <a:t> Tibial / </a:t>
            </a:r>
            <a:r>
              <a:rPr lang="es-ES_tradnl" dirty="0" err="1"/>
              <a:t>Poplitea</a:t>
            </a:r>
            <a:endParaRPr lang="es-ES_tradnl" dirty="0"/>
          </a:p>
        </p:txBody>
      </p:sp>
      <p:pic>
        <p:nvPicPr>
          <p:cNvPr id="4" name="Content Placeholder 3" descr="A picture containing wall&#10;&#10;Description automatically generated">
            <a:extLst>
              <a:ext uri="{FF2B5EF4-FFF2-40B4-BE49-F238E27FC236}">
                <a16:creationId xmlns:a16="http://schemas.microsoft.com/office/drawing/2014/main" id="{41D062F0-802B-2707-3597-7E5CDF65B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130" y="2004363"/>
            <a:ext cx="1520105" cy="4468292"/>
          </a:xfrm>
          <a:prstGeom prst="rect">
            <a:avLst/>
          </a:prstGeom>
        </p:spPr>
      </p:pic>
      <p:pic>
        <p:nvPicPr>
          <p:cNvPr id="8" name="Picture 7" descr="A lizard on a wall&#10;&#10;Description automatically generated with low confidence">
            <a:extLst>
              <a:ext uri="{FF2B5EF4-FFF2-40B4-BE49-F238E27FC236}">
                <a16:creationId xmlns:a16="http://schemas.microsoft.com/office/drawing/2014/main" id="{C14F2131-21A0-880C-E0C9-465157F3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443" y="1997739"/>
            <a:ext cx="1520105" cy="4474915"/>
          </a:xfrm>
          <a:prstGeom prst="rect">
            <a:avLst/>
          </a:prstGeom>
        </p:spPr>
      </p:pic>
      <p:pic>
        <p:nvPicPr>
          <p:cNvPr id="10" name="Picture 9" descr="A picture containing plant&#10;&#10;Description automatically generated">
            <a:extLst>
              <a:ext uri="{FF2B5EF4-FFF2-40B4-BE49-F238E27FC236}">
                <a16:creationId xmlns:a16="http://schemas.microsoft.com/office/drawing/2014/main" id="{2A0C064A-42D6-A25B-5731-4B4AD9AA8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403" y="1997740"/>
            <a:ext cx="1535040" cy="4474915"/>
          </a:xfrm>
          <a:prstGeom prst="rect">
            <a:avLst/>
          </a:prstGeom>
        </p:spPr>
      </p:pic>
      <p:pic>
        <p:nvPicPr>
          <p:cNvPr id="12" name="Picture 11" descr="A picture containing wall, wire&#10;&#10;Description automatically generated">
            <a:extLst>
              <a:ext uri="{FF2B5EF4-FFF2-40B4-BE49-F238E27FC236}">
                <a16:creationId xmlns:a16="http://schemas.microsoft.com/office/drawing/2014/main" id="{810F822A-5337-3250-0FE0-19D703132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235" y="2004363"/>
            <a:ext cx="1541168" cy="44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9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44C-4B18-7A2B-681E-0B3462C3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Trombectomia</a:t>
            </a:r>
            <a:r>
              <a:rPr lang="es-ES_tradnl" dirty="0"/>
              <a:t> </a:t>
            </a:r>
            <a:r>
              <a:rPr lang="es-ES_tradnl" dirty="0" err="1"/>
              <a:t>mecanica</a:t>
            </a:r>
            <a:r>
              <a:rPr lang="es-ES_tradnl" dirty="0"/>
              <a:t> </a:t>
            </a:r>
            <a:br>
              <a:rPr lang="es-ES_tradnl" dirty="0"/>
            </a:br>
            <a:r>
              <a:rPr lang="es-ES_tradnl" dirty="0" err="1"/>
              <a:t>Ilio</a:t>
            </a:r>
            <a:r>
              <a:rPr lang="es-ES_tradnl" dirty="0"/>
              <a:t>- Femoral </a:t>
            </a:r>
          </a:p>
        </p:txBody>
      </p:sp>
      <p:pic>
        <p:nvPicPr>
          <p:cNvPr id="4" name="Content Placeholder 3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51798D8-7134-032A-C536-D30AD6E91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6209" y="2275027"/>
            <a:ext cx="2099643" cy="4208934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364A5A3D-103D-475A-008D-72374B15D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714" y="2276780"/>
            <a:ext cx="1541207" cy="4194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1F53D-BEE4-0653-15E3-799950BA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179" y="2275027"/>
            <a:ext cx="1538438" cy="4208934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AE14B32-EF33-7309-1F17-61B94006B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098" y="2272067"/>
            <a:ext cx="2091695" cy="41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F068-E377-76B6-9275-783B5014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Stents </a:t>
            </a:r>
            <a:r>
              <a:rPr lang="es-ES_tradnl" dirty="0" err="1"/>
              <a:t>Ilio</a:t>
            </a:r>
            <a:r>
              <a:rPr lang="es-ES_tradnl" dirty="0"/>
              <a:t>-Femorales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1CD46D-A235-3DAA-B780-C4490BF25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311" y="2065773"/>
            <a:ext cx="1607143" cy="4396903"/>
          </a:xfrm>
          <a:prstGeom prst="rect">
            <a:avLst/>
          </a:prstGeom>
        </p:spPr>
      </p:pic>
      <p:pic>
        <p:nvPicPr>
          <p:cNvPr id="10" name="Picture 9" descr="A picture containing blur&#10;&#10;Description automatically generated">
            <a:extLst>
              <a:ext uri="{FF2B5EF4-FFF2-40B4-BE49-F238E27FC236}">
                <a16:creationId xmlns:a16="http://schemas.microsoft.com/office/drawing/2014/main" id="{66887E00-84D3-01E4-EAC8-1BBD5986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997" y="2058711"/>
            <a:ext cx="2127424" cy="4396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00DB56-9581-3037-4056-B6793E437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549" y="2058709"/>
            <a:ext cx="2117650" cy="4396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04A7A2-12D2-B635-B247-76A160BD7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793" y="2057401"/>
            <a:ext cx="2117650" cy="44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6" name="Picture 5" descr="Signos de interrogación en una fila y un signo de interrogación está iluminado">
            <a:extLst>
              <a:ext uri="{FF2B5EF4-FFF2-40B4-BE49-F238E27FC236}">
                <a16:creationId xmlns:a16="http://schemas.microsoft.com/office/drawing/2014/main" id="{15EAE3A6-80C6-F2A8-4642-C33ABC0D1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t="2056" b="136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EB7F99-C289-D107-1753-4B5E86C1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Preguntas</a:t>
            </a:r>
          </a:p>
        </p:txBody>
      </p:sp>
    </p:spTree>
    <p:extLst>
      <p:ext uri="{BB962C8B-B14F-4D97-AF65-F5344CB8AC3E}">
        <p14:creationId xmlns:p14="http://schemas.microsoft.com/office/powerpoint/2010/main" val="303224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0E42-72C9-D5FA-CB46-6CBF1142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Criticas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D580F-7BCB-66CA-D36A-215D0B1A5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Inclusión de trombosis de la vena femoral como “proximal”</a:t>
            </a:r>
          </a:p>
          <a:p>
            <a:r>
              <a:rPr lang="es-ES_tradnl" dirty="0"/>
              <a:t>Uso de ultrasonido endovascular no requerido</a:t>
            </a:r>
          </a:p>
          <a:p>
            <a:r>
              <a:rPr lang="es-ES_tradnl" dirty="0"/>
              <a:t>Uso de herramientas arteriales (</a:t>
            </a:r>
            <a:r>
              <a:rPr lang="es-ES_tradnl" dirty="0" err="1"/>
              <a:t>Angiojet</a:t>
            </a:r>
            <a:r>
              <a:rPr lang="es-ES_tradnl" dirty="0"/>
              <a:t>) o retiradas del mercado (</a:t>
            </a:r>
            <a:r>
              <a:rPr lang="es-ES_tradnl" dirty="0" err="1"/>
              <a:t>Trellis</a:t>
            </a:r>
            <a:r>
              <a:rPr lang="es-ES_tradnl" dirty="0"/>
              <a:t>)</a:t>
            </a:r>
          </a:p>
          <a:p>
            <a:r>
              <a:rPr lang="es-ES_tradnl" dirty="0"/>
              <a:t>Baja incidencia de uso de stents  - 28%</a:t>
            </a:r>
          </a:p>
          <a:p>
            <a:r>
              <a:rPr lang="es-ES_tradnl" dirty="0"/>
              <a:t>Potencial uso de stents muy pequeños hasta en 59% de casos</a:t>
            </a:r>
          </a:p>
          <a:p>
            <a:endParaRPr lang="es-ES_tradnl" dirty="0"/>
          </a:p>
          <a:p>
            <a:r>
              <a:rPr lang="es-ES_tradnl" dirty="0"/>
              <a:t>Subanálisis de casos de trombosis iliofemoral demostró reducción en la severidad de síndrome post-trombótico.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64301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ounded Rectangle 14">
            <a:extLst>
              <a:ext uri="{FF2B5EF4-FFF2-40B4-BE49-F238E27FC236}">
                <a16:creationId xmlns:a16="http://schemas.microsoft.com/office/drawing/2014/main" id="{1FDFF85F-F105-40D5-9793-90419158C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35AB47A4-BA8C-4250-88BD-D49C68C5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66C8958D-EB99-414F-B735-863B67BB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25306-6D8E-08BB-B13F-A908D624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687417" cy="1920372"/>
          </a:xfrm>
        </p:spPr>
        <p:txBody>
          <a:bodyPr>
            <a:normAutofit/>
          </a:bodyPr>
          <a:lstStyle/>
          <a:p>
            <a:pPr algn="l"/>
            <a:r>
              <a:rPr lang="es-ES_tradnl" sz="3600">
                <a:solidFill>
                  <a:schemeClr val="bg1"/>
                </a:solidFill>
              </a:rPr>
              <a:t>Anatomia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9E5F3CB-7BDD-4E64-B274-CD900F08C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pic>
        <p:nvPicPr>
          <p:cNvPr id="1025" name="Picture 1" descr="page7image1021420192">
            <a:extLst>
              <a:ext uri="{FF2B5EF4-FFF2-40B4-BE49-F238E27FC236}">
                <a16:creationId xmlns:a16="http://schemas.microsoft.com/office/drawing/2014/main" id="{BD3AB813-B38F-27A4-6CDA-65FDA1A8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4153" y="165265"/>
            <a:ext cx="3881786" cy="66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517AEB-7264-FBAB-75A9-FD44F6418969}"/>
              </a:ext>
            </a:extLst>
          </p:cNvPr>
          <p:cNvSpPr/>
          <p:nvPr/>
        </p:nvSpPr>
        <p:spPr>
          <a:xfrm>
            <a:off x="7961971" y="1441451"/>
            <a:ext cx="1553736" cy="433488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B63C3D-1E93-7718-C189-8FFD1BE02109}"/>
              </a:ext>
            </a:extLst>
          </p:cNvPr>
          <p:cNvSpPr/>
          <p:nvPr/>
        </p:nvSpPr>
        <p:spPr>
          <a:xfrm>
            <a:off x="8681001" y="602166"/>
            <a:ext cx="1182029" cy="839284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010830-09B9-C9D5-1A1F-331A874F7469}"/>
              </a:ext>
            </a:extLst>
          </p:cNvPr>
          <p:cNvSpPr/>
          <p:nvPr/>
        </p:nvSpPr>
        <p:spPr>
          <a:xfrm>
            <a:off x="9042455" y="-1"/>
            <a:ext cx="1023379" cy="616259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39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7F57-B63D-5AF3-1628-C29BE8FD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Severidad según segmento venoso afectado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9C55C0-159D-BB85-0B29-4E2E0B6619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953507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558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8841-38EE-C5BB-1BB6-FB3806D1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Practica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B1B70-4CE1-40FC-862A-09CA4CFD8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Intervenir en forma temprana (&lt;2 semanas)</a:t>
            </a:r>
          </a:p>
          <a:p>
            <a:r>
              <a:rPr lang="es-ES_tradnl" dirty="0"/>
              <a:t>Limitar intervenciones a casos de trombosis iliofemoral</a:t>
            </a:r>
          </a:p>
          <a:p>
            <a:r>
              <a:rPr lang="es-ES_tradnl" dirty="0"/>
              <a:t>Utilizar ultrasonido endovascular en forma universal</a:t>
            </a:r>
          </a:p>
          <a:p>
            <a:r>
              <a:rPr lang="es-ES_tradnl" dirty="0"/>
              <a:t>Usar stents cuando sea indicado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4506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D0A6-D18F-3964-124C-438D3247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Desafíos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28942-1125-FA75-2675-5898C025C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Maximizar el flujo hacia el segmento iliofemoral </a:t>
            </a:r>
          </a:p>
          <a:p>
            <a:r>
              <a:rPr lang="es-ES_tradnl" dirty="0"/>
              <a:t>Resolver la presencia de tejido fibroso en la bifurcación femoral</a:t>
            </a:r>
          </a:p>
          <a:p>
            <a:r>
              <a:rPr lang="es-ES_tradnl" dirty="0"/>
              <a:t>Establecer continuidad entre las venas tibiales y la vena poplítea</a:t>
            </a:r>
          </a:p>
          <a:p>
            <a:r>
              <a:rPr lang="es-ES_tradnl" dirty="0"/>
              <a:t>Manejo de la bifurcación de la vena cava inferior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4058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9" name="Picture 8" descr="Herramientas de trabajo y suministros">
            <a:extLst>
              <a:ext uri="{FF2B5EF4-FFF2-40B4-BE49-F238E27FC236}">
                <a16:creationId xmlns:a16="http://schemas.microsoft.com/office/drawing/2014/main" id="{0906EFC5-D4DE-71C4-62A7-027FABDDF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6163" b="95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70122-ABE3-E1F5-32C7-B96BBE5F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Herramientas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A0E5F1-F5AF-66F6-D30C-3B9AE7F95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842935"/>
            <a:ext cx="9448800" cy="6858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2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8C25-8952-2832-B4D0-F1A9FC97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Trombolisis</a:t>
            </a:r>
            <a:endParaRPr lang="es-ES_trad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461FB2-8E6A-803C-17EF-D649DDD751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51991" y="2201894"/>
            <a:ext cx="4024313" cy="4024313"/>
          </a:xfrm>
        </p:spPr>
      </p:pic>
      <p:pic>
        <p:nvPicPr>
          <p:cNvPr id="12" name="Content Placeholder 11" descr="A picture containing fork&#10;&#10;Description automatically generated">
            <a:extLst>
              <a:ext uri="{FF2B5EF4-FFF2-40B4-BE49-F238E27FC236}">
                <a16:creationId xmlns:a16="http://schemas.microsoft.com/office/drawing/2014/main" id="{B7461E8E-D35E-E6AC-21F1-8039AF5022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5696" y="2748484"/>
            <a:ext cx="6223940" cy="2931135"/>
          </a:xfrm>
        </p:spPr>
      </p:pic>
    </p:spTree>
    <p:extLst>
      <p:ext uri="{BB962C8B-B14F-4D97-AF65-F5344CB8AC3E}">
        <p14:creationId xmlns:p14="http://schemas.microsoft.com/office/powerpoint/2010/main" val="216157082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157</TotalTime>
  <Words>289</Words>
  <Application>Microsoft Macintosh PowerPoint</Application>
  <PresentationFormat>Widescreen</PresentationFormat>
  <Paragraphs>64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Vapor Trail</vt:lpstr>
      <vt:lpstr>Terapia Endovascular para DVT</vt:lpstr>
      <vt:lpstr>ATTRACT</vt:lpstr>
      <vt:lpstr>Criticas</vt:lpstr>
      <vt:lpstr>Anatomia</vt:lpstr>
      <vt:lpstr>Severidad según segmento venoso afectado</vt:lpstr>
      <vt:lpstr>Practica</vt:lpstr>
      <vt:lpstr>Desafíos</vt:lpstr>
      <vt:lpstr>Herramientas</vt:lpstr>
      <vt:lpstr>Trombolisis</vt:lpstr>
      <vt:lpstr>Aspiracion</vt:lpstr>
      <vt:lpstr>Trombectomia mecanica</vt:lpstr>
      <vt:lpstr>Trombectomia reolitica</vt:lpstr>
      <vt:lpstr>Stents</vt:lpstr>
      <vt:lpstr>PowerPoint Presentation</vt:lpstr>
      <vt:lpstr>PowerPoint Presentation</vt:lpstr>
      <vt:lpstr>PowerPoint Presentation</vt:lpstr>
      <vt:lpstr>Endoflevectomia</vt:lpstr>
      <vt:lpstr>Casos</vt:lpstr>
      <vt:lpstr>Trombolisis de la vena femoral profunda</vt:lpstr>
      <vt:lpstr>Sarcoma metastatico + DVT</vt:lpstr>
      <vt:lpstr>Aspiracion Tibial / Poplitea</vt:lpstr>
      <vt:lpstr>Trombectomia mecanica  Ilio- Femoral </vt:lpstr>
      <vt:lpstr>Stents Ilio-Femorales</vt:lpstr>
      <vt:lpstr>Preguntas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Endovascular para DVT</dc:title>
  <dc:creator>Edgar Guzman</dc:creator>
  <cp:lastModifiedBy>Edgar Guzman</cp:lastModifiedBy>
  <cp:revision>4</cp:revision>
  <dcterms:created xsi:type="dcterms:W3CDTF">2022-07-20T23:59:31Z</dcterms:created>
  <dcterms:modified xsi:type="dcterms:W3CDTF">2022-07-22T18:24:21Z</dcterms:modified>
</cp:coreProperties>
</file>