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solidFill>
          <a:srgbClr val="003462"/>
        </a:solid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b="1" sz="3600">
                <a:solidFill>
                  <a:srgbClr val="FFFFFF"/>
                </a:solidFill>
              </a:defRPr>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FFFFFF"/>
                </a:solidFill>
              </a:defRPr>
            </a:lvl1pPr>
          </a:lstStyle>
          <a:p>
            <a:pPr/>
            <a:r>
              <a:t>Presentation Title</a:t>
            </a:r>
          </a:p>
        </p:txBody>
      </p:sp>
      <p:sp>
        <p:nvSpPr>
          <p:cNvPr id="13" name="Body Level One…"/>
          <p:cNvSpPr txBox="1"/>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b="1" sz="5500">
                <a:solidFill>
                  <a:schemeClr val="accent1"/>
                </a:solidFill>
              </a:defRPr>
            </a:lvl1pPr>
            <a:lvl2pPr marL="0" indent="457200" defTabSz="825500">
              <a:lnSpc>
                <a:spcPct val="100000"/>
              </a:lnSpc>
              <a:spcBef>
                <a:spcPts val="0"/>
              </a:spcBef>
              <a:buSzTx/>
              <a:buNone/>
              <a:defRPr b="1" sz="5500">
                <a:solidFill>
                  <a:schemeClr val="accent1"/>
                </a:solidFill>
              </a:defRPr>
            </a:lvl2pPr>
            <a:lvl3pPr marL="0" indent="914400" defTabSz="825500">
              <a:lnSpc>
                <a:spcPct val="100000"/>
              </a:lnSpc>
              <a:spcBef>
                <a:spcPts val="0"/>
              </a:spcBef>
              <a:buSzTx/>
              <a:buNone/>
              <a:defRPr b="1" sz="5500">
                <a:solidFill>
                  <a:schemeClr val="accent1"/>
                </a:solidFill>
              </a:defRPr>
            </a:lvl3pPr>
            <a:lvl4pPr marL="0" indent="1371600" defTabSz="825500">
              <a:lnSpc>
                <a:spcPct val="100000"/>
              </a:lnSpc>
              <a:spcBef>
                <a:spcPts val="0"/>
              </a:spcBef>
              <a:buSzTx/>
              <a:buNone/>
              <a:defRPr b="1" sz="5500">
                <a:solidFill>
                  <a:schemeClr val="accent1"/>
                </a:solidFill>
              </a:defRPr>
            </a:lvl4pPr>
            <a:lvl5pPr marL="0" indent="1828800" defTabSz="825500">
              <a:lnSpc>
                <a:spcPct val="100000"/>
              </a:lnSpc>
              <a:spcBef>
                <a:spcPts val="0"/>
              </a:spcBef>
              <a:buSzTx/>
              <a:buNone/>
              <a:defRPr b="1" sz="5500">
                <a:solidFill>
                  <a:schemeClr val="accent1"/>
                </a:solidFill>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solidFill>
                  <a:schemeClr val="accent1">
                    <a:hueOff val="114395"/>
                    <a:lumOff val="-24975"/>
                  </a:schemeClr>
                </a:solidFill>
              </a:defRPr>
            </a:lvl1pPr>
            <a:lvl2pPr marL="0" indent="457200" algn="ctr">
              <a:lnSpc>
                <a:spcPct val="80000"/>
              </a:lnSpc>
              <a:spcBef>
                <a:spcPts val="0"/>
              </a:spcBef>
              <a:buSzTx/>
              <a:buNone/>
              <a:defRPr b="1" spc="-250" sz="25000">
                <a:solidFill>
                  <a:schemeClr val="accent1">
                    <a:hueOff val="114395"/>
                    <a:lumOff val="-24975"/>
                  </a:schemeClr>
                </a:solidFill>
              </a:defRPr>
            </a:lvl2pPr>
            <a:lvl3pPr marL="0" indent="914400" algn="ctr">
              <a:lnSpc>
                <a:spcPct val="80000"/>
              </a:lnSpc>
              <a:spcBef>
                <a:spcPts val="0"/>
              </a:spcBef>
              <a:buSzTx/>
              <a:buNone/>
              <a:defRPr b="1" spc="-250" sz="25000">
                <a:solidFill>
                  <a:schemeClr val="accent1">
                    <a:hueOff val="114395"/>
                    <a:lumOff val="-24975"/>
                  </a:schemeClr>
                </a:solidFill>
              </a:defRPr>
            </a:lvl3pPr>
            <a:lvl4pPr marL="0" indent="1371600" algn="ctr">
              <a:lnSpc>
                <a:spcPct val="80000"/>
              </a:lnSpc>
              <a:spcBef>
                <a:spcPts val="0"/>
              </a:spcBef>
              <a:buSzTx/>
              <a:buNone/>
              <a:defRPr b="1" spc="-250" sz="25000">
                <a:solidFill>
                  <a:schemeClr val="accent1">
                    <a:hueOff val="114395"/>
                    <a:lumOff val="-24975"/>
                  </a:schemeClr>
                </a:solidFill>
              </a:defRPr>
            </a:lvl4pPr>
            <a:lvl5pPr marL="0" indent="1828800" algn="ctr">
              <a:lnSpc>
                <a:spcPct val="80000"/>
              </a:lnSpc>
              <a:spcBef>
                <a:spcPts val="0"/>
              </a:spcBef>
              <a:buSzTx/>
              <a:buNone/>
              <a:defRPr b="1" spc="-250" sz="25000">
                <a:solidFill>
                  <a:schemeClr val="accent1">
                    <a:hueOff val="114395"/>
                    <a:lumOff val="-24975"/>
                  </a:schemeClr>
                </a:solidFill>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617931575_1991x1322.jpg"/>
          <p:cNvSpPr/>
          <p:nvPr>
            <p:ph type="pic" sz="quarter" idx="21"/>
          </p:nvPr>
        </p:nvSpPr>
        <p:spPr>
          <a:xfrm>
            <a:off x="15436504" y="1270000"/>
            <a:ext cx="8167167" cy="5422900"/>
          </a:xfrm>
          <a:prstGeom prst="rect">
            <a:avLst/>
          </a:prstGeom>
        </p:spPr>
        <p:txBody>
          <a:bodyPr lIns="91439" tIns="45719" rIns="91439" bIns="45719">
            <a:noAutofit/>
          </a:bodyPr>
          <a:lstStyle/>
          <a:p>
            <a:pPr/>
          </a:p>
        </p:txBody>
      </p:sp>
      <p:sp>
        <p:nvSpPr>
          <p:cNvPr id="125" name="740627569_2880x1920.jpg"/>
          <p:cNvSpPr/>
          <p:nvPr>
            <p:ph type="pic" sz="quarter" idx="22"/>
          </p:nvPr>
        </p:nvSpPr>
        <p:spPr>
          <a:xfrm>
            <a:off x="15461772" y="7085972"/>
            <a:ext cx="8148414" cy="5432276"/>
          </a:xfrm>
          <a:prstGeom prst="rect">
            <a:avLst/>
          </a:prstGeom>
        </p:spPr>
        <p:txBody>
          <a:bodyPr lIns="91439" tIns="45719" rIns="91439" bIns="45719">
            <a:noAutofit/>
          </a:bodyPr>
          <a:lstStyle/>
          <a:p>
            <a:pPr/>
          </a:p>
        </p:txBody>
      </p:sp>
      <p:sp>
        <p:nvSpPr>
          <p:cNvPr id="126" name="996267730_2880x1920.jpg"/>
          <p:cNvSpPr/>
          <p:nvPr>
            <p:ph type="pic" idx="23"/>
          </p:nvPr>
        </p:nvSpPr>
        <p:spPr>
          <a:xfrm>
            <a:off x="-124635" y="1270000"/>
            <a:ext cx="16859219" cy="11239479"/>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996267730_2880x1920.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740627569_2880x1920.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FFFFFF"/>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solidFill>
                  <a:srgbClr val="FFFFFF"/>
                </a:solidFill>
              </a:defRPr>
            </a:lvl1pPr>
            <a:lvl2pPr marL="0" indent="457200" defTabSz="825500">
              <a:lnSpc>
                <a:spcPct val="100000"/>
              </a:lnSpc>
              <a:spcBef>
                <a:spcPts val="0"/>
              </a:spcBef>
              <a:buSzTx/>
              <a:buNone/>
              <a:defRPr b="1" sz="5500">
                <a:solidFill>
                  <a:srgbClr val="FFFFFF"/>
                </a:solidFill>
              </a:defRPr>
            </a:lvl2pPr>
            <a:lvl3pPr marL="0" indent="914400" defTabSz="825500">
              <a:lnSpc>
                <a:spcPct val="100000"/>
              </a:lnSpc>
              <a:spcBef>
                <a:spcPts val="0"/>
              </a:spcBef>
              <a:buSzTx/>
              <a:buNone/>
              <a:defRPr b="1" sz="5500">
                <a:solidFill>
                  <a:srgbClr val="FFFFFF"/>
                </a:solidFill>
              </a:defRPr>
            </a:lvl3pPr>
            <a:lvl4pPr marL="0" indent="1371600" defTabSz="825500">
              <a:lnSpc>
                <a:spcPct val="100000"/>
              </a:lnSpc>
              <a:spcBef>
                <a:spcPts val="0"/>
              </a:spcBef>
              <a:buSzTx/>
              <a:buNone/>
              <a:defRPr b="1" sz="5500">
                <a:solidFill>
                  <a:srgbClr val="FFFFFF"/>
                </a:solidFill>
              </a:defRPr>
            </a:lvl4pPr>
            <a:lvl5pPr marL="0" indent="1828800" defTabSz="825500">
              <a:lnSpc>
                <a:spcPct val="100000"/>
              </a:lnSpc>
              <a:spcBef>
                <a:spcPts val="0"/>
              </a:spcBef>
              <a:buSzTx/>
              <a:buNone/>
              <a:defRPr b="1" sz="5500">
                <a:solidFill>
                  <a:srgbClr val="FFFFFF"/>
                </a:solidFill>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136959463_1989x1321.jpg"/>
          <p:cNvSpPr/>
          <p:nvPr>
            <p:ph type="pic" idx="21"/>
          </p:nvPr>
        </p:nvSpPr>
        <p:spPr>
          <a:xfrm>
            <a:off x="9226574" y="1270000"/>
            <a:ext cx="16840152" cy="11184435"/>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17931575_1991x1322.jpg"/>
          <p:cNvSpPr/>
          <p:nvPr>
            <p:ph type="pic" idx="22"/>
          </p:nvPr>
        </p:nvSpPr>
        <p:spPr>
          <a:xfrm>
            <a:off x="8432800" y="1263848"/>
            <a:ext cx="16850011"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solidFill>
          <a:srgbClr val="003462"/>
        </a:solidFill>
      </p:bgPr>
    </p:bg>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FFFFFF"/>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1.png"/><Relationship Id="rId5"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 Id="rId3"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 Id="rId3" Type="http://schemas.openxmlformats.org/officeDocument/2006/relationships/image" Target="../media/image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JORGE URIBE MD…"/>
          <p:cNvSpPr txBox="1"/>
          <p:nvPr>
            <p:ph type="body" idx="21"/>
          </p:nvPr>
        </p:nvSpPr>
        <p:spPr>
          <a:xfrm>
            <a:off x="1206499" y="10665936"/>
            <a:ext cx="21971002" cy="1625857"/>
          </a:xfrm>
          <a:prstGeom prst="rect">
            <a:avLst/>
          </a:prstGeom>
          <a:extLst>
            <a:ext uri="{C572A759-6A51-4108-AA02-DFA0A04FC94B}">
              <ma14:wrappingTextBoxFlag xmlns:ma14="http://schemas.microsoft.com/office/mac/drawingml/2011/main" val="1"/>
            </a:ext>
          </a:extLst>
        </p:spPr>
        <p:txBody>
          <a:bodyPr/>
          <a:lstStyle/>
          <a:p>
            <a:pPr defTabSz="759459">
              <a:defRPr sz="3312"/>
            </a:pPr>
            <a:r>
              <a:t>JORGE URIBE MD </a:t>
            </a:r>
          </a:p>
          <a:p>
            <a:pPr defTabSz="759459">
              <a:defRPr sz="3312"/>
            </a:pPr>
            <a:r>
              <a:t>INVASIVE CARDIOLOGY</a:t>
            </a:r>
          </a:p>
          <a:p>
            <a:pPr defTabSz="759459">
              <a:defRPr sz="3312"/>
            </a:pPr>
            <a:r>
              <a:t>ORLANDO HEALTH HEART AND VASCULAR INSTITUTE </a:t>
            </a:r>
          </a:p>
        </p:txBody>
      </p:sp>
      <p:sp>
        <p:nvSpPr>
          <p:cNvPr id="152" name="CORONARY ARTERY CALCIUM SCORE"/>
          <p:cNvSpPr txBox="1"/>
          <p:nvPr>
            <p:ph type="ctrTitle"/>
          </p:nvPr>
        </p:nvSpPr>
        <p:spPr>
          <a:prstGeom prst="rect">
            <a:avLst/>
          </a:prstGeom>
        </p:spPr>
        <p:txBody>
          <a:bodyPr anchor="ctr"/>
          <a:lstStyle>
            <a:lvl1pPr algn="ctr"/>
          </a:lstStyle>
          <a:p>
            <a:pPr/>
            <a:r>
              <a:t>CORONARY ARTERY CALCIUM SCORE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183" name="PROGNOSTIC VALUE"/>
          <p:cNvSpPr txBox="1"/>
          <p:nvPr>
            <p:ph type="title"/>
          </p:nvPr>
        </p:nvSpPr>
        <p:spPr>
          <a:prstGeom prst="rect">
            <a:avLst/>
          </a:prstGeom>
        </p:spPr>
        <p:txBody>
          <a:bodyPr/>
          <a:lstStyle>
            <a:lvl1pPr algn="ctr"/>
          </a:lstStyle>
          <a:p>
            <a:pPr/>
            <a:r>
              <a:t>PROGNOSTIC VALUE </a:t>
            </a:r>
          </a:p>
        </p:txBody>
      </p:sp>
      <p:sp>
        <p:nvSpPr>
          <p:cNvPr id="184" name="High Sensitivity for angiographically significant disease 95% but low specificity 44%.…"/>
          <p:cNvSpPr txBox="1"/>
          <p:nvPr>
            <p:ph type="body" sz="half" idx="1"/>
          </p:nvPr>
        </p:nvSpPr>
        <p:spPr>
          <a:xfrm>
            <a:off x="1206500" y="3228800"/>
            <a:ext cx="11206596" cy="9275716"/>
          </a:xfrm>
          <a:prstGeom prst="rect">
            <a:avLst/>
          </a:prstGeom>
        </p:spPr>
        <p:txBody>
          <a:bodyPr/>
          <a:lstStyle/>
          <a:p>
            <a:pPr/>
            <a:r>
              <a:t>High Sensitivity for angiographically significant disease 95% but low specificity 44%. </a:t>
            </a:r>
          </a:p>
          <a:p>
            <a:pPr marL="635000" indent="-635000">
              <a:defRPr b="1" sz="5000"/>
            </a:pPr>
            <a:r>
              <a:t>It’s greatest value is the high  NPV (Negative Predictive Value) 98%</a:t>
            </a:r>
          </a:p>
          <a:p>
            <a:pPr/>
            <a:r>
              <a:t>A CAC of 0 is strongly associated with absence of obstructive CAD and a low cardiovascular risk. </a:t>
            </a:r>
          </a:p>
          <a:p>
            <a:pPr/>
            <a:r>
              <a:t>CARDIOVASCULAR EVENT PREDICTION = ASSESSMENT OF ASCVD </a:t>
            </a:r>
          </a:p>
        </p:txBody>
      </p:sp>
      <p:pic>
        <p:nvPicPr>
          <p:cNvPr id="185" name="IMG_2377.jpeg" descr="IMG_2377.jpeg"/>
          <p:cNvPicPr>
            <a:picLocks noChangeAspect="1"/>
          </p:cNvPicPr>
          <p:nvPr/>
        </p:nvPicPr>
        <p:blipFill>
          <a:blip r:embed="rId2">
            <a:extLst/>
          </a:blip>
          <a:stretch>
            <a:fillRect/>
          </a:stretch>
        </p:blipFill>
        <p:spPr>
          <a:xfrm>
            <a:off x="12701758" y="2824027"/>
            <a:ext cx="10979897" cy="9763513"/>
          </a:xfrm>
          <a:prstGeom prst="rect">
            <a:avLst/>
          </a:prstGeom>
          <a:ln w="12700">
            <a:miter lim="400000"/>
          </a:ln>
        </p:spPr>
      </p:pic>
      <p:sp>
        <p:nvSpPr>
          <p:cNvPr id="186" name="Blah and tell al. Circulation 2016; 33:849-858"/>
          <p:cNvSpPr txBox="1"/>
          <p:nvPr/>
        </p:nvSpPr>
        <p:spPr>
          <a:xfrm>
            <a:off x="17385515" y="12574270"/>
            <a:ext cx="6161094" cy="8296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Blah and tell al. Circulation 2016; 33:849-858</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pic>
        <p:nvPicPr>
          <p:cNvPr id="188" name="IMG_2372.jpeg" descr="IMG_2372.jpeg"/>
          <p:cNvPicPr>
            <a:picLocks noChangeAspect="1"/>
          </p:cNvPicPr>
          <p:nvPr/>
        </p:nvPicPr>
        <p:blipFill>
          <a:blip r:embed="rId2">
            <a:extLst/>
          </a:blip>
          <a:stretch>
            <a:fillRect/>
          </a:stretch>
        </p:blipFill>
        <p:spPr>
          <a:xfrm>
            <a:off x="638311" y="1347757"/>
            <a:ext cx="9871015" cy="12329015"/>
          </a:xfrm>
          <a:prstGeom prst="rect">
            <a:avLst/>
          </a:prstGeom>
          <a:ln w="12700">
            <a:miter lim="400000"/>
          </a:ln>
        </p:spPr>
      </p:pic>
      <p:sp>
        <p:nvSpPr>
          <p:cNvPr id="189" name="Pencil"/>
          <p:cNvSpPr/>
          <p:nvPr/>
        </p:nvSpPr>
        <p:spPr>
          <a:xfrm>
            <a:off x="10410236" y="9983523"/>
            <a:ext cx="343263" cy="3595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90" name="IMG_2373.jpeg" descr="IMG_2373.jpeg"/>
          <p:cNvPicPr>
            <a:picLocks noChangeAspect="1"/>
          </p:cNvPicPr>
          <p:nvPr/>
        </p:nvPicPr>
        <p:blipFill>
          <a:blip r:embed="rId3">
            <a:extLst/>
          </a:blip>
          <a:stretch>
            <a:fillRect/>
          </a:stretch>
        </p:blipFill>
        <p:spPr>
          <a:xfrm>
            <a:off x="11257778" y="3340861"/>
            <a:ext cx="12667127" cy="7999701"/>
          </a:xfrm>
          <a:prstGeom prst="rect">
            <a:avLst/>
          </a:prstGeom>
          <a:ln w="12700">
            <a:miter lim="400000"/>
          </a:ln>
        </p:spPr>
      </p:pic>
      <p:sp>
        <p:nvSpPr>
          <p:cNvPr id="191" name="2019 ACC/AHA Guideline on the primary prevention of Cardiovascular disease"/>
          <p:cNvSpPr txBox="1"/>
          <p:nvPr/>
        </p:nvSpPr>
        <p:spPr>
          <a:xfrm>
            <a:off x="11639108" y="803255"/>
            <a:ext cx="10763568" cy="14822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solidFill>
                  <a:srgbClr val="000000"/>
                </a:solidFill>
              </a:defRPr>
            </a:lvl1pPr>
          </a:lstStyle>
          <a:p>
            <a:pPr/>
            <a:r>
              <a:t>2019 ACC/AHA Guideline on the primary prevention of Cardiovascular disease</a:t>
            </a:r>
          </a:p>
        </p:txBody>
      </p:sp>
      <p:pic>
        <p:nvPicPr>
          <p:cNvPr id="192" name="Line Line" descr="Line Line"/>
          <p:cNvPicPr>
            <a:picLocks noChangeAspect="0"/>
          </p:cNvPicPr>
          <p:nvPr/>
        </p:nvPicPr>
        <p:blipFill>
          <a:blip r:embed="rId4">
            <a:extLst/>
          </a:blip>
          <a:stretch>
            <a:fillRect/>
          </a:stretch>
        </p:blipFill>
        <p:spPr>
          <a:xfrm>
            <a:off x="974263" y="3381062"/>
            <a:ext cx="9982070" cy="203201"/>
          </a:xfrm>
          <a:prstGeom prst="rect">
            <a:avLst/>
          </a:prstGeom>
        </p:spPr>
      </p:pic>
      <p:pic>
        <p:nvPicPr>
          <p:cNvPr id="194" name="Line Line" descr="Line Line"/>
          <p:cNvPicPr>
            <a:picLocks noChangeAspect="0"/>
          </p:cNvPicPr>
          <p:nvPr/>
        </p:nvPicPr>
        <p:blipFill>
          <a:blip r:embed="rId4">
            <a:extLst/>
          </a:blip>
          <a:stretch>
            <a:fillRect/>
          </a:stretch>
        </p:blipFill>
        <p:spPr>
          <a:xfrm>
            <a:off x="974263" y="5335371"/>
            <a:ext cx="9982069" cy="203201"/>
          </a:xfrm>
          <a:prstGeom prst="rect">
            <a:avLst/>
          </a:prstGeom>
        </p:spPr>
      </p:pic>
      <p:pic>
        <p:nvPicPr>
          <p:cNvPr id="196" name="Line Line" descr="Line Line"/>
          <p:cNvPicPr>
            <a:picLocks noChangeAspect="0"/>
          </p:cNvPicPr>
          <p:nvPr/>
        </p:nvPicPr>
        <p:blipFill>
          <a:blip r:embed="rId5">
            <a:extLst/>
          </a:blip>
          <a:stretch>
            <a:fillRect/>
          </a:stretch>
        </p:blipFill>
        <p:spPr>
          <a:xfrm rot="5400000">
            <a:off x="-106230" y="4427032"/>
            <a:ext cx="2185403" cy="203201"/>
          </a:xfrm>
          <a:prstGeom prst="rect">
            <a:avLst/>
          </a:prstGeom>
        </p:spPr>
      </p:pic>
      <p:pic>
        <p:nvPicPr>
          <p:cNvPr id="198" name="Line Line" descr="Line Line"/>
          <p:cNvPicPr>
            <a:picLocks noChangeAspect="0"/>
          </p:cNvPicPr>
          <p:nvPr/>
        </p:nvPicPr>
        <p:blipFill>
          <a:blip r:embed="rId5">
            <a:extLst/>
          </a:blip>
          <a:stretch>
            <a:fillRect/>
          </a:stretch>
        </p:blipFill>
        <p:spPr>
          <a:xfrm rot="5400000">
            <a:off x="9489166" y="4427032"/>
            <a:ext cx="2185402" cy="203201"/>
          </a:xfrm>
          <a:prstGeom prst="rect">
            <a:avLst/>
          </a:prstGeom>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201" name="Cardiovascular Event Prediction"/>
          <p:cNvSpPr txBox="1"/>
          <p:nvPr>
            <p:ph type="title"/>
          </p:nvPr>
        </p:nvSpPr>
        <p:spPr>
          <a:prstGeom prst="rect">
            <a:avLst/>
          </a:prstGeom>
        </p:spPr>
        <p:txBody>
          <a:bodyPr/>
          <a:lstStyle>
            <a:lvl1pPr algn="ctr"/>
          </a:lstStyle>
          <a:p>
            <a:pPr/>
            <a:r>
              <a:t>Cardiovascular Event Prediction</a:t>
            </a:r>
          </a:p>
        </p:txBody>
      </p:sp>
      <p:sp>
        <p:nvSpPr>
          <p:cNvPr id="202" name="Pool cohort equation (ASCVD risk score) based on the Framingham Original and offspring studies, among others."/>
          <p:cNvSpPr txBox="1"/>
          <p:nvPr>
            <p:ph type="body" sz="half" idx="1"/>
          </p:nvPr>
        </p:nvSpPr>
        <p:spPr>
          <a:xfrm>
            <a:off x="1374804" y="3206381"/>
            <a:ext cx="22394100" cy="3357711"/>
          </a:xfrm>
          <a:prstGeom prst="rect">
            <a:avLst/>
          </a:prstGeom>
        </p:spPr>
        <p:txBody>
          <a:bodyPr/>
          <a:lstStyle/>
          <a:p>
            <a:pPr/>
            <a:r>
              <a:t>Pool cohort equation (ASCVD risk score) based on the Framingham Original and offspring studies, among others.      </a:t>
            </a:r>
          </a:p>
        </p:txBody>
      </p:sp>
      <p:sp>
        <p:nvSpPr>
          <p:cNvPr id="203" name="10 year risk of having cardiovascular disease for age 40-75yo…"/>
          <p:cNvSpPr txBox="1"/>
          <p:nvPr/>
        </p:nvSpPr>
        <p:spPr>
          <a:xfrm>
            <a:off x="588680" y="4963211"/>
            <a:ext cx="10730078" cy="85501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200">
                <a:solidFill>
                  <a:srgbClr val="FFFFFF"/>
                </a:solidFill>
              </a:defRPr>
            </a:pPr>
            <a:r>
              <a:t>10 year risk of having cardiovascular disease for age 40-75yo</a:t>
            </a:r>
          </a:p>
          <a:p>
            <a:pPr>
              <a:defRPr sz="4200">
                <a:solidFill>
                  <a:srgbClr val="FFFFFF"/>
                </a:solidFill>
              </a:defRPr>
            </a:pPr>
            <a:r>
              <a:t>0 - 4.9% LOW</a:t>
            </a:r>
          </a:p>
          <a:p>
            <a:pPr>
              <a:defRPr sz="4200">
                <a:solidFill>
                  <a:srgbClr val="FFFFFF"/>
                </a:solidFill>
              </a:defRPr>
            </a:pPr>
            <a:r>
              <a:t>5 -7.4% Borderline</a:t>
            </a:r>
          </a:p>
          <a:p>
            <a:pPr>
              <a:defRPr sz="4200">
                <a:solidFill>
                  <a:srgbClr val="FFFFFF"/>
                </a:solidFill>
              </a:defRPr>
            </a:pPr>
            <a:r>
              <a:t>7.5 - 19.9% INTERMEDIATE</a:t>
            </a:r>
          </a:p>
          <a:p>
            <a:pPr>
              <a:defRPr sz="4200">
                <a:solidFill>
                  <a:srgbClr val="FFFFFF"/>
                </a:solidFill>
              </a:defRPr>
            </a:pPr>
            <a:r>
              <a:t>&gt;20% High </a:t>
            </a:r>
          </a:p>
          <a:p>
            <a:pPr>
              <a:defRPr sz="4200">
                <a:solidFill>
                  <a:srgbClr val="FFFFFF"/>
                </a:solidFill>
              </a:defRPr>
            </a:pPr>
          </a:p>
          <a:p>
            <a:pPr>
              <a:defRPr sz="4200">
                <a:solidFill>
                  <a:srgbClr val="FFFFFF"/>
                </a:solidFill>
              </a:defRPr>
            </a:pPr>
            <a:r>
              <a:t>REPRESENTS NON HISPANIC WHITE AND NON HISPANIC AFRICAN AMERICAN</a:t>
            </a:r>
          </a:p>
          <a:p>
            <a:pPr>
              <a:defRPr sz="4200">
                <a:solidFill>
                  <a:srgbClr val="FFFFFF"/>
                </a:solidFill>
              </a:defRPr>
            </a:pPr>
            <a:r>
              <a:t>NOT. Hispanic/Latin, Asian American (Pacific Islander/Hawaiian, South Asian and American Indian/Alaska)</a:t>
            </a:r>
          </a:p>
          <a:p>
            <a:pPr>
              <a:defRPr sz="2700"/>
            </a:pPr>
          </a:p>
        </p:txBody>
      </p:sp>
      <p:pic>
        <p:nvPicPr>
          <p:cNvPr id="204" name="IMG_2375.jpeg" descr="IMG_2375.jpeg"/>
          <p:cNvPicPr>
            <a:picLocks noChangeAspect="1"/>
          </p:cNvPicPr>
          <p:nvPr/>
        </p:nvPicPr>
        <p:blipFill>
          <a:blip r:embed="rId2">
            <a:extLst/>
          </a:blip>
          <a:stretch>
            <a:fillRect/>
          </a:stretch>
        </p:blipFill>
        <p:spPr>
          <a:xfrm>
            <a:off x="12143201" y="6029202"/>
            <a:ext cx="12048853" cy="703802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pic>
        <p:nvPicPr>
          <p:cNvPr id="206" name="IMG_2370.jpeg" descr="IMG_2370.jpeg"/>
          <p:cNvPicPr>
            <a:picLocks noChangeAspect="1"/>
          </p:cNvPicPr>
          <p:nvPr/>
        </p:nvPicPr>
        <p:blipFill>
          <a:blip r:embed="rId2">
            <a:extLst/>
          </a:blip>
          <a:stretch>
            <a:fillRect/>
          </a:stretch>
        </p:blipFill>
        <p:spPr>
          <a:xfrm>
            <a:off x="261438" y="1451144"/>
            <a:ext cx="14277321" cy="12299138"/>
          </a:xfrm>
          <a:prstGeom prst="rect">
            <a:avLst/>
          </a:prstGeom>
          <a:ln w="12700">
            <a:miter lim="400000"/>
          </a:ln>
        </p:spPr>
      </p:pic>
      <p:sp>
        <p:nvSpPr>
          <p:cNvPr id="207" name="https://www.mesa-nhlbi.org/MESACHDRisk/MesaRiskScore/RiskScore.aspx"/>
          <p:cNvSpPr txBox="1"/>
          <p:nvPr/>
        </p:nvSpPr>
        <p:spPr>
          <a:xfrm>
            <a:off x="301537" y="550986"/>
            <a:ext cx="23381757" cy="8455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900">
                <a:solidFill>
                  <a:srgbClr val="FFFFFF"/>
                </a:solidFill>
              </a:defRPr>
            </a:lvl1pPr>
          </a:lstStyle>
          <a:p>
            <a:pPr/>
            <a:r>
              <a:t>https://www.mesa-nhlbi.org/MESACHDRisk/MesaRiskScore/RiskScore.aspx</a:t>
            </a:r>
          </a:p>
        </p:txBody>
      </p:sp>
      <p:sp>
        <p:nvSpPr>
          <p:cNvPr id="208" name="AGE 45 -85yo *…"/>
          <p:cNvSpPr txBox="1"/>
          <p:nvPr/>
        </p:nvSpPr>
        <p:spPr>
          <a:xfrm>
            <a:off x="15462032" y="4413477"/>
            <a:ext cx="8637569" cy="63744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3700">
                <a:solidFill>
                  <a:srgbClr val="831100"/>
                </a:solidFill>
              </a:defRPr>
            </a:pPr>
            <a:r>
              <a:t>AGE 45 -85yo *</a:t>
            </a:r>
          </a:p>
          <a:p>
            <a:pPr>
              <a:defRPr b="1" sz="3700">
                <a:solidFill>
                  <a:srgbClr val="831100"/>
                </a:solidFill>
              </a:defRPr>
            </a:pPr>
          </a:p>
          <a:p>
            <a:pPr>
              <a:defRPr b="1" sz="3700">
                <a:solidFill>
                  <a:srgbClr val="831100"/>
                </a:solidFill>
              </a:defRPr>
            </a:pPr>
            <a:r>
              <a:t>6814 patients</a:t>
            </a:r>
          </a:p>
          <a:p>
            <a:pPr>
              <a:defRPr b="1" sz="3700">
                <a:solidFill>
                  <a:srgbClr val="831100"/>
                </a:solidFill>
              </a:defRPr>
            </a:pPr>
          </a:p>
          <a:p>
            <a:pPr>
              <a:defRPr b="1" sz="3700">
                <a:solidFill>
                  <a:srgbClr val="831100"/>
                </a:solidFill>
              </a:defRPr>
            </a:pPr>
            <a:r>
              <a:t>38% white</a:t>
            </a:r>
          </a:p>
          <a:p>
            <a:pPr>
              <a:defRPr b="1" sz="3700">
                <a:solidFill>
                  <a:srgbClr val="831100"/>
                </a:solidFill>
              </a:defRPr>
            </a:pPr>
          </a:p>
          <a:p>
            <a:pPr>
              <a:defRPr b="1" sz="3700">
                <a:solidFill>
                  <a:srgbClr val="831100"/>
                </a:solidFill>
              </a:defRPr>
            </a:pPr>
            <a:r>
              <a:t>28% African American</a:t>
            </a:r>
          </a:p>
          <a:p>
            <a:pPr>
              <a:defRPr b="1" sz="3700">
                <a:solidFill>
                  <a:srgbClr val="831100"/>
                </a:solidFill>
              </a:defRPr>
            </a:pPr>
          </a:p>
          <a:p>
            <a:pPr>
              <a:defRPr b="1" sz="3700">
                <a:solidFill>
                  <a:srgbClr val="831100"/>
                </a:solidFill>
              </a:defRPr>
            </a:pPr>
            <a:r>
              <a:t>22% Hispanic</a:t>
            </a:r>
          </a:p>
          <a:p>
            <a:pPr>
              <a:defRPr b="1" sz="3700">
                <a:solidFill>
                  <a:srgbClr val="831100"/>
                </a:solidFill>
              </a:defRPr>
            </a:pPr>
          </a:p>
          <a:p>
            <a:pPr>
              <a:defRPr b="1" sz="3700">
                <a:solidFill>
                  <a:srgbClr val="831100"/>
                </a:solidFill>
              </a:defRPr>
            </a:pPr>
            <a:r>
              <a:t>12% Asian (Chinese)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210" name="WHO BENEFITS OF A CAC??"/>
          <p:cNvSpPr txBox="1"/>
          <p:nvPr>
            <p:ph type="title"/>
          </p:nvPr>
        </p:nvSpPr>
        <p:spPr>
          <a:prstGeom prst="rect">
            <a:avLst/>
          </a:prstGeom>
        </p:spPr>
        <p:txBody>
          <a:bodyPr/>
          <a:lstStyle/>
          <a:p>
            <a:pPr lvl="1" algn="ctr"/>
            <a:r>
              <a:t> WHO BENEFITS OF A CAC??</a:t>
            </a:r>
          </a:p>
        </p:txBody>
      </p:sp>
      <p:sp>
        <p:nvSpPr>
          <p:cNvPr id="211" name="INTERMEDIATE RISK PATIENT WHO STILL WITH WILL BENEFIT OF HAVING FURTHER RISK STRATIFICATION TO DECIDE NEED FOR STATIN AND ASPIRIN THERAPY…"/>
          <p:cNvSpPr txBox="1"/>
          <p:nvPr>
            <p:ph type="body" idx="1"/>
          </p:nvPr>
        </p:nvSpPr>
        <p:spPr>
          <a:xfrm>
            <a:off x="1206500" y="3391156"/>
            <a:ext cx="21971000" cy="9474013"/>
          </a:xfrm>
          <a:prstGeom prst="rect">
            <a:avLst/>
          </a:prstGeom>
        </p:spPr>
        <p:txBody>
          <a:bodyPr/>
          <a:lstStyle/>
          <a:p>
            <a:pPr marL="825119" indent="-825119" algn="ctr" defTabSz="1779987">
              <a:spcBef>
                <a:spcPts val="3200"/>
              </a:spcBef>
              <a:defRPr sz="6497"/>
            </a:pPr>
            <a:r>
              <a:t>INTERMEDIATE RISK PATIENT WHO STILL WITH WILL BENEFIT OF HAVING FURTHER RISK STRATIFICATION TO DECIDE NEED FOR STATIN AND ASPIRIN THERAPY </a:t>
            </a:r>
          </a:p>
          <a:p>
            <a:pPr marL="825119" indent="-825119" algn="ctr" defTabSz="1779987">
              <a:spcBef>
                <a:spcPts val="3200"/>
              </a:spcBef>
              <a:defRPr sz="6497"/>
            </a:pPr>
            <a:r>
              <a:t>Statin Reluctant</a:t>
            </a:r>
          </a:p>
          <a:p>
            <a:pPr marL="825119" indent="-825119" algn="ctr" defTabSz="1779987">
              <a:spcBef>
                <a:spcPts val="3200"/>
              </a:spcBef>
              <a:defRPr sz="6497"/>
            </a:pPr>
            <a:r>
              <a:t>Statin Intolerant</a:t>
            </a:r>
          </a:p>
          <a:p>
            <a:pPr marL="825119" indent="-825119" algn="ctr" defTabSz="1779987">
              <a:spcBef>
                <a:spcPts val="3200"/>
              </a:spcBef>
              <a:defRPr sz="6497"/>
            </a:pPr>
            <a:r>
              <a:t>Decision for ASA</a:t>
            </a:r>
          </a:p>
          <a:p>
            <a:pPr marL="825119" indent="-825119" algn="ctr" defTabSz="1779987">
              <a:spcBef>
                <a:spcPts val="3200"/>
              </a:spcBef>
              <a:defRPr sz="6497"/>
            </a:pPr>
            <a:r>
              <a:t>Low Risk Chest pain</a:t>
            </a:r>
          </a:p>
          <a:p>
            <a:pPr marL="825119" indent="-825119" algn="ctr" defTabSz="1779987">
              <a:spcBef>
                <a:spcPts val="3200"/>
              </a:spcBef>
              <a:defRPr sz="6497"/>
            </a:pPr>
            <a:r>
              <a:t>Motivation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213" name="2019 ACC/AHA Guideline on the primary prevention of Cardiovascular disease…"/>
          <p:cNvSpPr txBox="1"/>
          <p:nvPr/>
        </p:nvSpPr>
        <p:spPr>
          <a:xfrm>
            <a:off x="2291182" y="14529"/>
            <a:ext cx="19407024" cy="136869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600">
                <a:solidFill>
                  <a:srgbClr val="FFFFFF"/>
                </a:solidFill>
              </a:defRPr>
            </a:pPr>
            <a:r>
              <a:rPr b="1" u="sng"/>
              <a:t>2019 ACC/AHA Guideline on the primary prevention of Cardiovascular disease  </a:t>
            </a:r>
            <a:r>
              <a:t> </a:t>
            </a:r>
          </a:p>
          <a:p>
            <a:pPr>
              <a:defRPr sz="4600">
                <a:solidFill>
                  <a:srgbClr val="FFFFFF"/>
                </a:solidFill>
              </a:defRPr>
            </a:pPr>
          </a:p>
          <a:p>
            <a:pPr>
              <a:defRPr b="1" sz="6400" u="sng">
                <a:solidFill>
                  <a:srgbClr val="8D8602"/>
                </a:solidFill>
              </a:defRPr>
            </a:pPr>
            <a:r>
              <a:t>CLASS IIa</a:t>
            </a:r>
          </a:p>
          <a:p>
            <a:pPr>
              <a:defRPr sz="4600">
                <a:solidFill>
                  <a:srgbClr val="FFFFFF"/>
                </a:solidFill>
              </a:defRPr>
            </a:pPr>
          </a:p>
          <a:p>
            <a:pPr>
              <a:defRPr sz="4600">
                <a:solidFill>
                  <a:srgbClr val="FFFFFF"/>
                </a:solidFill>
              </a:defRPr>
            </a:pPr>
            <a:r>
              <a:rPr b="1" u="sng"/>
              <a:t>Risk &gt;7.5% - 20% (intermediate risk).</a:t>
            </a:r>
            <a:r>
              <a:t>  </a:t>
            </a:r>
          </a:p>
          <a:p>
            <a:pPr>
              <a:defRPr sz="4600">
                <a:solidFill>
                  <a:srgbClr val="FFFFFF"/>
                </a:solidFill>
              </a:defRPr>
            </a:pPr>
            <a:r>
              <a:t>RIsk discussion: use moderate intensity statin and increase to high intensity with risk enhancers.</a:t>
            </a:r>
          </a:p>
          <a:p>
            <a:pPr>
              <a:defRPr sz="4600">
                <a:solidFill>
                  <a:srgbClr val="FFFFFF"/>
                </a:solidFill>
              </a:defRPr>
            </a:pPr>
            <a:r>
              <a:t> </a:t>
            </a:r>
          </a:p>
          <a:p>
            <a:pPr>
              <a:defRPr sz="4600">
                <a:solidFill>
                  <a:srgbClr val="FFFFFF"/>
                </a:solidFill>
              </a:defRPr>
            </a:pPr>
            <a:r>
              <a:rPr i="1"/>
              <a:t>Option of CACs to risk stratify if there is uncertainty about risk</a:t>
            </a:r>
          </a:p>
          <a:p>
            <a:pPr>
              <a:defRPr sz="4600">
                <a:solidFill>
                  <a:srgbClr val="FFFFFF"/>
                </a:solidFill>
              </a:defRPr>
            </a:pPr>
          </a:p>
          <a:p>
            <a:pPr marL="584200" indent="-584200">
              <a:buSzPct val="123000"/>
              <a:buChar char="•"/>
              <a:defRPr sz="4600">
                <a:solidFill>
                  <a:srgbClr val="FFFFFF"/>
                </a:solidFill>
              </a:defRPr>
            </a:pPr>
            <a:r>
              <a:t>If CAC 0 , can avoid statin and repeat CAC in the future (5-10yrs) except being high risk condition such as DM, family history of premature CHD and smoking. CAC 0 =NNT &gt;500, CAC 242 =NNT 25</a:t>
            </a:r>
          </a:p>
          <a:p>
            <a:pPr marL="584200" indent="-584200">
              <a:buSzPct val="123000"/>
              <a:buChar char="•"/>
              <a:defRPr sz="4600">
                <a:solidFill>
                  <a:srgbClr val="FFFFFF"/>
                </a:solidFill>
              </a:defRPr>
            </a:pPr>
            <a:r>
              <a:t>If CAC 1-100, it is reasonable to initiate moderate intensity statin for persons &gt;55yr. </a:t>
            </a:r>
          </a:p>
          <a:p>
            <a:pPr marL="584200" indent="-584200">
              <a:buSzPct val="123000"/>
              <a:buChar char="•"/>
              <a:defRPr sz="4600">
                <a:solidFill>
                  <a:srgbClr val="FFFFFF"/>
                </a:solidFill>
              </a:defRPr>
            </a:pPr>
            <a:r>
              <a:t>If CAC &gt;100 or 75th percentile or higher, use statin at any age. </a:t>
            </a:r>
          </a:p>
          <a:p>
            <a:pPr>
              <a:defRPr sz="4600">
                <a:solidFill>
                  <a:srgbClr val="FFFFFF"/>
                </a:solidFill>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pic>
        <p:nvPicPr>
          <p:cNvPr id="215" name="IMG_2372.jpeg" descr="IMG_2372.jpeg"/>
          <p:cNvPicPr>
            <a:picLocks noChangeAspect="1"/>
          </p:cNvPicPr>
          <p:nvPr/>
        </p:nvPicPr>
        <p:blipFill>
          <a:blip r:embed="rId2">
            <a:extLst/>
          </a:blip>
          <a:stretch>
            <a:fillRect/>
          </a:stretch>
        </p:blipFill>
        <p:spPr>
          <a:xfrm>
            <a:off x="638311" y="1347757"/>
            <a:ext cx="9871015" cy="12329015"/>
          </a:xfrm>
          <a:prstGeom prst="rect">
            <a:avLst/>
          </a:prstGeom>
          <a:ln w="12700">
            <a:miter lim="400000"/>
          </a:ln>
        </p:spPr>
      </p:pic>
      <p:sp>
        <p:nvSpPr>
          <p:cNvPr id="216" name="Pencil"/>
          <p:cNvSpPr/>
          <p:nvPr/>
        </p:nvSpPr>
        <p:spPr>
          <a:xfrm>
            <a:off x="10410236" y="9983523"/>
            <a:ext cx="343263" cy="3595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1"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17" name="IMG_2373.jpeg" descr="IMG_2373.jpeg"/>
          <p:cNvPicPr>
            <a:picLocks noChangeAspect="1"/>
          </p:cNvPicPr>
          <p:nvPr/>
        </p:nvPicPr>
        <p:blipFill>
          <a:blip r:embed="rId3">
            <a:extLst/>
          </a:blip>
          <a:stretch>
            <a:fillRect/>
          </a:stretch>
        </p:blipFill>
        <p:spPr>
          <a:xfrm>
            <a:off x="11257778" y="3340861"/>
            <a:ext cx="12667127" cy="7999701"/>
          </a:xfrm>
          <a:prstGeom prst="rect">
            <a:avLst/>
          </a:prstGeom>
          <a:ln w="12700">
            <a:miter lim="400000"/>
          </a:ln>
        </p:spPr>
      </p:pic>
      <p:sp>
        <p:nvSpPr>
          <p:cNvPr id="218" name="2019 ACC/AHA Guideline on the primary prevention of Cardiovascular disease"/>
          <p:cNvSpPr txBox="1"/>
          <p:nvPr/>
        </p:nvSpPr>
        <p:spPr>
          <a:xfrm>
            <a:off x="11639108" y="803255"/>
            <a:ext cx="10763568" cy="14822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solidFill>
                  <a:srgbClr val="000000"/>
                </a:solidFill>
              </a:defRPr>
            </a:lvl1pPr>
          </a:lstStyle>
          <a:p>
            <a:pPr/>
            <a:r>
              <a:t>2019 ACC/AHA Guideline on the primary prevention of Cardiovascular disease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pic>
        <p:nvPicPr>
          <p:cNvPr id="220" name="IMG_2374.jpeg" descr="IMG_2374.jpeg"/>
          <p:cNvPicPr>
            <a:picLocks noChangeAspect="1"/>
          </p:cNvPicPr>
          <p:nvPr/>
        </p:nvPicPr>
        <p:blipFill>
          <a:blip r:embed="rId2">
            <a:extLst/>
          </a:blip>
          <a:stretch>
            <a:fillRect/>
          </a:stretch>
        </p:blipFill>
        <p:spPr>
          <a:xfrm>
            <a:off x="3737118" y="125234"/>
            <a:ext cx="15566699" cy="13465532"/>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LOW DOSE ASPIRIN MIGHT BE CONSIDERED FOR PRIMARY PREVENTION OF ASCVD IN SELECT HIGHER ASCVD ADULTS AGE 40-70 YEARS WHO ARE NOT AT INCREASED BLEEDING RISK .    COR IIb…"/>
          <p:cNvSpPr txBox="1"/>
          <p:nvPr/>
        </p:nvSpPr>
        <p:spPr>
          <a:xfrm>
            <a:off x="743559" y="3090654"/>
            <a:ext cx="22203686" cy="9274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000">
                <a:solidFill>
                  <a:srgbClr val="FFFFFF"/>
                </a:solidFill>
              </a:defRPr>
            </a:pPr>
            <a:r>
              <a:t>LOW DOSE ASPIRIN MIGHT BE CONSIDERED FOR PRIMARY PREVENTION OF ASCVD IN SELECT HIGHER ASCVD ADULTS AGE 40-70 YEARS WHO ARE NOT AT INCREASED BLEEDING RISK .    </a:t>
            </a:r>
            <a:r>
              <a:rPr b="1">
                <a:solidFill>
                  <a:srgbClr val="7A4A00"/>
                </a:solidFill>
              </a:rPr>
              <a:t>COR IIb</a:t>
            </a:r>
          </a:p>
          <a:p>
            <a:pPr>
              <a:defRPr sz="6000">
                <a:solidFill>
                  <a:srgbClr val="FFFFFF"/>
                </a:solidFill>
              </a:defRPr>
            </a:pPr>
          </a:p>
          <a:p>
            <a:pPr>
              <a:defRPr sz="6000">
                <a:solidFill>
                  <a:srgbClr val="FFFFFF"/>
                </a:solidFill>
              </a:defRPr>
            </a:pPr>
          </a:p>
          <a:p>
            <a:pPr>
              <a:defRPr sz="6000">
                <a:solidFill>
                  <a:srgbClr val="FFFFFF"/>
                </a:solidFill>
              </a:defRPr>
            </a:pPr>
            <a:r>
              <a:t>Low dose ASA should NOT be administered on a routine basis for primary prevention of ASCVD in &gt;70yo or any age at increased risk of bleeding </a:t>
            </a:r>
          </a:p>
          <a:p>
            <a:pPr>
              <a:defRPr b="1" sz="6000">
                <a:solidFill>
                  <a:srgbClr val="831100"/>
                </a:solidFill>
              </a:defRPr>
            </a:pPr>
            <a:r>
              <a:t>COR III : HARM</a:t>
            </a:r>
          </a:p>
        </p:txBody>
      </p:sp>
      <p:sp>
        <p:nvSpPr>
          <p:cNvPr id="223" name="AND WHAT ABOUT CAC AND ASA??"/>
          <p:cNvSpPr txBox="1"/>
          <p:nvPr/>
        </p:nvSpPr>
        <p:spPr>
          <a:xfrm>
            <a:off x="3408211" y="558786"/>
            <a:ext cx="16495015" cy="12173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7400" u="sng"/>
            </a:lvl1pPr>
          </a:lstStyle>
          <a:p>
            <a:pPr/>
            <a:r>
              <a:t>AND WHAT ABOUT CAC AND ASA??</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 name="pasted-movie.gif" descr="pasted-movie.gif"/>
          <p:cNvPicPr>
            <a:picLocks noChangeAspect="1"/>
          </p:cNvPicPr>
          <p:nvPr/>
        </p:nvPicPr>
        <p:blipFill>
          <a:blip r:embed="rId2">
            <a:extLst/>
          </a:blip>
          <a:stretch>
            <a:fillRect/>
          </a:stretch>
        </p:blipFill>
        <p:spPr>
          <a:xfrm>
            <a:off x="11347565" y="2318501"/>
            <a:ext cx="13123357" cy="7559054"/>
          </a:xfrm>
          <a:prstGeom prst="rect">
            <a:avLst/>
          </a:prstGeom>
          <a:ln w="12700">
            <a:miter lim="400000"/>
          </a:ln>
        </p:spPr>
      </p:pic>
      <p:sp>
        <p:nvSpPr>
          <p:cNvPr id="226" name="Michael D. Miedema et al. Circ Cardiovasc Qual Outcomes. 2014;7:453-460"/>
          <p:cNvSpPr txBox="1"/>
          <p:nvPr/>
        </p:nvSpPr>
        <p:spPr>
          <a:xfrm>
            <a:off x="6962628" y="11702127"/>
            <a:ext cx="15831354" cy="1306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vl1pPr>
          </a:lstStyle>
          <a:p>
            <a:pPr/>
            <a:r>
              <a:t>Michael D. Miedema et al. Circ Cardiovasc Qual Outcomes. 2014;7:453-460</a:t>
            </a:r>
          </a:p>
        </p:txBody>
      </p:sp>
      <p:pic>
        <p:nvPicPr>
          <p:cNvPr id="227" name="IMG_2378.jpeg" descr="IMG_2378.jpeg"/>
          <p:cNvPicPr>
            <a:picLocks noChangeAspect="1"/>
          </p:cNvPicPr>
          <p:nvPr/>
        </p:nvPicPr>
        <p:blipFill>
          <a:blip r:embed="rId3">
            <a:extLst/>
          </a:blip>
          <a:stretch>
            <a:fillRect/>
          </a:stretch>
        </p:blipFill>
        <p:spPr>
          <a:xfrm>
            <a:off x="283413" y="2331619"/>
            <a:ext cx="10438004" cy="753281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154" name="LEARNING OBJECTIVES"/>
          <p:cNvSpPr txBox="1"/>
          <p:nvPr>
            <p:ph type="title"/>
          </p:nvPr>
        </p:nvSpPr>
        <p:spPr>
          <a:prstGeom prst="rect">
            <a:avLst/>
          </a:prstGeom>
        </p:spPr>
        <p:txBody>
          <a:bodyPr/>
          <a:lstStyle>
            <a:lvl1pPr algn="ctr"/>
          </a:lstStyle>
          <a:p>
            <a:pPr/>
            <a:r>
              <a:t>LEARNING OBJECTIVES</a:t>
            </a:r>
          </a:p>
        </p:txBody>
      </p:sp>
      <p:sp>
        <p:nvSpPr>
          <p:cNvPr id="155" name="Discuss which patients benefit of assessment for subclinical atherosclerosis with CAC…"/>
          <p:cNvSpPr txBox="1"/>
          <p:nvPr>
            <p:ph type="body" idx="1"/>
          </p:nvPr>
        </p:nvSpPr>
        <p:spPr>
          <a:xfrm>
            <a:off x="1206500" y="2984404"/>
            <a:ext cx="21971000" cy="9520112"/>
          </a:xfrm>
          <a:prstGeom prst="rect">
            <a:avLst/>
          </a:prstGeom>
        </p:spPr>
        <p:txBody>
          <a:bodyPr/>
          <a:lstStyle/>
          <a:p>
            <a:pPr marL="1143000" indent="-1143000">
              <a:defRPr sz="9000"/>
            </a:pPr>
            <a:r>
              <a:t>Discuss which patients benefit of assessment for subclinical atherosclerosis with CAC</a:t>
            </a:r>
          </a:p>
          <a:p>
            <a:pPr marL="1143000" indent="-1143000">
              <a:defRPr sz="9000"/>
            </a:pPr>
            <a:r>
              <a:t>Understand how to apply CAC to “re-stratify” risk and guide physician/patient discussion to start statin and ASA in patients with ASCVD</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229" name="THANK YOU"/>
          <p:cNvSpPr txBox="1"/>
          <p:nvPr/>
        </p:nvSpPr>
        <p:spPr>
          <a:xfrm>
            <a:off x="1891245" y="5858668"/>
            <a:ext cx="18891189" cy="19986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2500">
                <a:solidFill>
                  <a:srgbClr val="FFFFFF"/>
                </a:solidFill>
              </a:defRPr>
            </a:lvl1pPr>
          </a:lstStyle>
          <a:p>
            <a:pPr/>
            <a:r>
              <a:t>THANK YOU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157" name="ATHEROSCLEROTIC DISEASE"/>
          <p:cNvSpPr txBox="1"/>
          <p:nvPr>
            <p:ph type="body" idx="21"/>
          </p:nvPr>
        </p:nvSpPr>
        <p:spPr>
          <a:xfrm>
            <a:off x="1206500" y="1469156"/>
            <a:ext cx="21971000" cy="934779"/>
          </a:xfrm>
          <a:prstGeom prst="rect">
            <a:avLst/>
          </a:prstGeom>
          <a:extLst>
            <a:ext uri="{C572A759-6A51-4108-AA02-DFA0A04FC94B}">
              <ma14:wrappingTextBoxFlag xmlns:ma14="http://schemas.microsoft.com/office/mac/drawingml/2011/main" val="1"/>
            </a:ext>
          </a:extLst>
        </p:spPr>
        <p:txBody>
          <a:bodyPr/>
          <a:lstStyle>
            <a:lvl1pPr algn="ctr"/>
          </a:lstStyle>
          <a:p>
            <a:pPr/>
            <a:r>
              <a:t>ATHEROSCLEROTIC DISEASE</a:t>
            </a:r>
          </a:p>
        </p:txBody>
      </p:sp>
      <p:sp>
        <p:nvSpPr>
          <p:cNvPr id="158" name="Complex multi factorial process, characterized by early asymptomatic formation of plaque in the arterial walls, silent plaque progression that poses flow limitation, and risk of sudden rupture and subsequent thrombotic occlusion.…"/>
          <p:cNvSpPr txBox="1"/>
          <p:nvPr>
            <p:ph type="body" sz="half" idx="1"/>
          </p:nvPr>
        </p:nvSpPr>
        <p:spPr>
          <a:xfrm>
            <a:off x="1206500" y="2903151"/>
            <a:ext cx="21971000" cy="5218992"/>
          </a:xfrm>
          <a:prstGeom prst="rect">
            <a:avLst/>
          </a:prstGeom>
        </p:spPr>
        <p:txBody>
          <a:bodyPr/>
          <a:lstStyle/>
          <a:p>
            <a:pPr/>
            <a:r>
              <a:t>Complex multi factorial process, characterized by early asymptomatic formation of plaque in the arterial walls, silent plaque progression that poses flow limitation, and risk of sudden rupture and subsequent thrombotic occlusion. </a:t>
            </a:r>
          </a:p>
          <a:p>
            <a:pPr/>
            <a:r>
              <a:t>Began first decades with intimal and medial layers lipoprotein deposits</a:t>
            </a:r>
          </a:p>
        </p:txBody>
      </p:sp>
      <p:pic>
        <p:nvPicPr>
          <p:cNvPr id="159" name="IMG_2369.jpeg" descr="IMG_2369.jpeg"/>
          <p:cNvPicPr>
            <a:picLocks noChangeAspect="1"/>
          </p:cNvPicPr>
          <p:nvPr/>
        </p:nvPicPr>
        <p:blipFill>
          <a:blip r:embed="rId2">
            <a:extLst/>
          </a:blip>
          <a:stretch>
            <a:fillRect/>
          </a:stretch>
        </p:blipFill>
        <p:spPr>
          <a:xfrm>
            <a:off x="4666874" y="7390157"/>
            <a:ext cx="14312901" cy="60071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161" name="Why Coronary Calcium Score ???"/>
          <p:cNvSpPr txBox="1"/>
          <p:nvPr>
            <p:ph type="title"/>
          </p:nvPr>
        </p:nvSpPr>
        <p:spPr>
          <a:xfrm>
            <a:off x="1206500" y="952500"/>
            <a:ext cx="21971000" cy="2812975"/>
          </a:xfrm>
          <a:prstGeom prst="rect">
            <a:avLst/>
          </a:prstGeom>
        </p:spPr>
        <p:txBody>
          <a:bodyPr/>
          <a:lstStyle>
            <a:lvl1pPr algn="ctr"/>
          </a:lstStyle>
          <a:p>
            <a:pPr/>
            <a:r>
              <a:t>Why Coronary Calcium Score ???</a:t>
            </a:r>
          </a:p>
        </p:txBody>
      </p:sp>
      <p:sp>
        <p:nvSpPr>
          <p:cNvPr id="162" name="Calcium deposits can be detected by imaging such as CT…"/>
          <p:cNvSpPr txBox="1"/>
          <p:nvPr>
            <p:ph type="body" idx="1"/>
          </p:nvPr>
        </p:nvSpPr>
        <p:spPr>
          <a:prstGeom prst="rect">
            <a:avLst/>
          </a:prstGeom>
        </p:spPr>
        <p:txBody>
          <a:bodyPr/>
          <a:lstStyle/>
          <a:p>
            <a:pPr/>
            <a:r>
              <a:t>Calcium deposits can be detected by imaging such as CT</a:t>
            </a:r>
          </a:p>
          <a:p>
            <a:pPr/>
            <a:r>
              <a:t>Histopathologic studies =&gt; direct relation between extent of calcification and ASCVD</a:t>
            </a:r>
          </a:p>
          <a:p>
            <a:pPr/>
            <a:r>
              <a:t>Diagnosis of subclinical CAD</a:t>
            </a:r>
          </a:p>
          <a:p>
            <a:pPr/>
            <a:r>
              <a:t>Reclassify risk beyond traditional risk factors</a:t>
            </a:r>
          </a:p>
          <a:p>
            <a:pPr/>
            <a:r>
              <a:t>Guide initiation of Statin and ASA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164" name="ESTIMATE…"/>
          <p:cNvSpPr txBox="1"/>
          <p:nvPr/>
        </p:nvSpPr>
        <p:spPr>
          <a:xfrm>
            <a:off x="304594" y="1561414"/>
            <a:ext cx="23669798" cy="105931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765300" indent="-1765300">
              <a:buSzPct val="123000"/>
              <a:buChar char="•"/>
              <a:defRPr sz="13900"/>
            </a:pPr>
            <a:r>
              <a:t>ESTIMATE</a:t>
            </a:r>
          </a:p>
          <a:p>
            <a:pPr marL="1765300" indent="-1765300">
              <a:buSzPct val="123000"/>
              <a:buChar char="•"/>
              <a:defRPr sz="13900"/>
            </a:pPr>
            <a:r>
              <a:t>PERSONALIZE</a:t>
            </a:r>
          </a:p>
          <a:p>
            <a:pPr marL="1765300" indent="-1765300">
              <a:buSzPct val="123000"/>
              <a:buChar char="•"/>
              <a:defRPr sz="13900"/>
            </a:pPr>
            <a:r>
              <a:t>RECLASSIFY</a:t>
            </a:r>
          </a:p>
          <a:p>
            <a:pPr marL="1765300" indent="-1765300">
              <a:buSzPct val="123000"/>
              <a:buChar char="•"/>
              <a:defRPr sz="13900"/>
            </a:pPr>
            <a:r>
              <a:t>SHARED DECISION MAKING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166" name="Technicalities"/>
          <p:cNvSpPr txBox="1"/>
          <p:nvPr>
            <p:ph type="title"/>
          </p:nvPr>
        </p:nvSpPr>
        <p:spPr>
          <a:prstGeom prst="rect">
            <a:avLst/>
          </a:prstGeom>
        </p:spPr>
        <p:txBody>
          <a:bodyPr/>
          <a:lstStyle>
            <a:lvl1pPr algn="ctr"/>
          </a:lstStyle>
          <a:p>
            <a:pPr/>
            <a:r>
              <a:t>Technicalities </a:t>
            </a:r>
          </a:p>
        </p:txBody>
      </p:sp>
      <p:sp>
        <p:nvSpPr>
          <p:cNvPr id="167" name="Axial scan “step and shoot”…"/>
          <p:cNvSpPr txBox="1"/>
          <p:nvPr>
            <p:ph type="body" idx="1"/>
          </p:nvPr>
        </p:nvSpPr>
        <p:spPr>
          <a:xfrm>
            <a:off x="1422891" y="3188998"/>
            <a:ext cx="21971001" cy="9315518"/>
          </a:xfrm>
          <a:prstGeom prst="rect">
            <a:avLst/>
          </a:prstGeom>
        </p:spPr>
        <p:txBody>
          <a:bodyPr/>
          <a:lstStyle/>
          <a:p>
            <a:pPr marL="603504" indent="-603504" defTabSz="2413955">
              <a:spcBef>
                <a:spcPts val="4400"/>
              </a:spcBef>
              <a:defRPr sz="4752"/>
            </a:pPr>
            <a:r>
              <a:t>Axial scan “step and shoot”</a:t>
            </a:r>
          </a:p>
          <a:p>
            <a:pPr marL="603504" indent="-603504" defTabSz="2413955">
              <a:spcBef>
                <a:spcPts val="4400"/>
              </a:spcBef>
              <a:defRPr sz="4752"/>
            </a:pPr>
            <a:r>
              <a:t>Image acquitted in 3-5 seconds and is Gated</a:t>
            </a:r>
          </a:p>
          <a:p>
            <a:pPr marL="603504" indent="-603504" defTabSz="2413955">
              <a:spcBef>
                <a:spcPts val="4400"/>
              </a:spcBef>
              <a:defRPr sz="4752"/>
            </a:pPr>
            <a:r>
              <a:t>Radiation exposure 0.5 - 2 mSv </a:t>
            </a:r>
          </a:p>
          <a:p>
            <a:pPr marL="603504" indent="-603504" defTabSz="2413955">
              <a:spcBef>
                <a:spcPts val="4400"/>
              </a:spcBef>
              <a:defRPr sz="4752"/>
            </a:pPr>
            <a:r>
              <a:t>Slice thickness 2.5-3mm</a:t>
            </a:r>
          </a:p>
          <a:p>
            <a:pPr marL="603504" indent="-603504" defTabSz="2413955">
              <a:spcBef>
                <a:spcPts val="4400"/>
              </a:spcBef>
              <a:defRPr sz="4752"/>
            </a:pPr>
            <a:r>
              <a:t>Unit of measure used is called Agatston</a:t>
            </a:r>
          </a:p>
          <a:p>
            <a:pPr marL="603504" indent="-603504" defTabSz="2413955">
              <a:spcBef>
                <a:spcPts val="4400"/>
              </a:spcBef>
              <a:defRPr sz="4752"/>
            </a:pPr>
            <a:r>
              <a:t>Noncontrast study </a:t>
            </a:r>
          </a:p>
          <a:p>
            <a:pPr marL="603504" indent="-603504" defTabSz="2413955">
              <a:spcBef>
                <a:spcPts val="4400"/>
              </a:spcBef>
              <a:defRPr sz="4752"/>
            </a:pPr>
            <a:r>
              <a:t>$$</a:t>
            </a:r>
          </a:p>
          <a:p>
            <a:pPr marL="603504" indent="-603504" defTabSz="2413955">
              <a:spcBef>
                <a:spcPts val="4400"/>
              </a:spcBef>
              <a:defRPr sz="4752"/>
            </a:pPr>
            <a:r>
              <a:t>No Caffeine, chocolate or tobacco 6h prior</a:t>
            </a:r>
          </a:p>
        </p:txBody>
      </p:sp>
      <p:sp>
        <p:nvSpPr>
          <p:cNvPr id="168" name="Area of plaque x Weight factor (brightest pixel)…"/>
          <p:cNvSpPr txBox="1"/>
          <p:nvPr/>
        </p:nvSpPr>
        <p:spPr>
          <a:xfrm>
            <a:off x="13424727" y="6720575"/>
            <a:ext cx="10841257" cy="33118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2413955">
              <a:lnSpc>
                <a:spcPct val="90000"/>
              </a:lnSpc>
              <a:spcBef>
                <a:spcPts val="4400"/>
              </a:spcBef>
              <a:defRPr sz="4752">
                <a:solidFill>
                  <a:srgbClr val="000000"/>
                </a:solidFill>
              </a:defRPr>
            </a:pPr>
            <a:r>
              <a:t>Area of plaque x Weight factor (brightest pixel)</a:t>
            </a:r>
          </a:p>
          <a:p>
            <a:pPr algn="l" defTabSz="2413955">
              <a:lnSpc>
                <a:spcPct val="90000"/>
              </a:lnSpc>
              <a:spcBef>
                <a:spcPts val="4400"/>
              </a:spcBef>
              <a:defRPr sz="4752">
                <a:solidFill>
                  <a:srgbClr val="000000"/>
                </a:solidFill>
              </a:defRPr>
            </a:pPr>
            <a:r>
              <a:t>Sum of lesions= vessel score, sum of vessels = Total Calcium Score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170" name="REPORT  AND INTERPRET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lgn="ctr" defTabSz="536575">
              <a:defRPr sz="5655">
                <a:solidFill>
                  <a:srgbClr val="FFFFFF"/>
                </a:solidFill>
              </a:defRPr>
            </a:lvl1pPr>
          </a:lstStyle>
          <a:p>
            <a:pPr/>
            <a:r>
              <a:t> REPORT  AND INTERPRETATION</a:t>
            </a:r>
          </a:p>
        </p:txBody>
      </p:sp>
      <p:sp>
        <p:nvSpPr>
          <p:cNvPr id="171" name="Agatston Units and Percentile…"/>
          <p:cNvSpPr txBox="1"/>
          <p:nvPr>
            <p:ph type="body" idx="1"/>
          </p:nvPr>
        </p:nvSpPr>
        <p:spPr>
          <a:xfrm>
            <a:off x="1206500" y="4849593"/>
            <a:ext cx="21971000" cy="8256011"/>
          </a:xfrm>
          <a:prstGeom prst="rect">
            <a:avLst/>
          </a:prstGeom>
        </p:spPr>
        <p:txBody>
          <a:bodyPr/>
          <a:lstStyle/>
          <a:p>
            <a:pPr marL="1168400" indent="-1168400">
              <a:defRPr sz="9200">
                <a:solidFill>
                  <a:srgbClr val="FFFFFF"/>
                </a:solidFill>
              </a:defRPr>
            </a:pPr>
            <a:r>
              <a:t>Agatston Units and Percentile</a:t>
            </a:r>
          </a:p>
          <a:p>
            <a:pPr marL="1168400" indent="-1168400">
              <a:defRPr sz="9200">
                <a:solidFill>
                  <a:srgbClr val="FFFFFF"/>
                </a:solidFill>
              </a:defRPr>
            </a:pPr>
            <a:r>
              <a:t>Describe distribution of calcium for each vessel </a:t>
            </a:r>
          </a:p>
          <a:p>
            <a:pPr marL="1168400" indent="-1168400">
              <a:defRPr sz="9200">
                <a:solidFill>
                  <a:srgbClr val="FFFFFF"/>
                </a:solidFill>
              </a:defRPr>
            </a:pPr>
            <a:r>
              <a:t>Non cardiac image report (lung nodules)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173" name="CAC SCORE MEANING AND DISTRIBUTION"/>
          <p:cNvSpPr txBox="1"/>
          <p:nvPr>
            <p:ph type="title"/>
          </p:nvPr>
        </p:nvSpPr>
        <p:spPr>
          <a:prstGeom prst="rect">
            <a:avLst/>
          </a:prstGeom>
        </p:spPr>
        <p:txBody>
          <a:bodyPr/>
          <a:lstStyle>
            <a:lvl1pPr defTabSz="2389572">
              <a:defRPr spc="-166" sz="8330"/>
            </a:lvl1pPr>
          </a:lstStyle>
          <a:p>
            <a:pPr/>
            <a:r>
              <a:t> CAC SCORE MEANING AND DISTRIBUTION</a:t>
            </a:r>
          </a:p>
        </p:txBody>
      </p:sp>
      <p:sp>
        <p:nvSpPr>
          <p:cNvPr id="174" name="CAC SCORE"/>
          <p:cNvSpPr txBox="1"/>
          <p:nvPr>
            <p:ph type="body" sz="quarter" idx="1"/>
          </p:nvPr>
        </p:nvSpPr>
        <p:spPr>
          <a:xfrm>
            <a:off x="461150" y="3431380"/>
            <a:ext cx="5133155" cy="1843479"/>
          </a:xfrm>
          <a:prstGeom prst="rect">
            <a:avLst/>
          </a:prstGeom>
        </p:spPr>
        <p:txBody>
          <a:bodyPr/>
          <a:lstStyle/>
          <a:p>
            <a:pPr/>
            <a:r>
              <a:t>CAC SCORE </a:t>
            </a:r>
          </a:p>
        </p:txBody>
      </p:sp>
      <p:pic>
        <p:nvPicPr>
          <p:cNvPr id="175" name="Image" descr="Image"/>
          <p:cNvPicPr>
            <a:picLocks noChangeAspect="1"/>
          </p:cNvPicPr>
          <p:nvPr/>
        </p:nvPicPr>
        <p:blipFill>
          <a:blip r:embed="rId2">
            <a:extLst/>
          </a:blip>
          <a:stretch>
            <a:fillRect/>
          </a:stretch>
        </p:blipFill>
        <p:spPr>
          <a:xfrm>
            <a:off x="11519788" y="3311599"/>
            <a:ext cx="12424651" cy="9423725"/>
          </a:xfrm>
          <a:prstGeom prst="rect">
            <a:avLst/>
          </a:prstGeom>
          <a:ln w="12700">
            <a:miter lim="400000"/>
          </a:ln>
        </p:spPr>
      </p:pic>
      <p:sp>
        <p:nvSpPr>
          <p:cNvPr id="176" name="The amount of Calcium = Atherosclerosis in your vessels compared to peers of your same age and gender…"/>
          <p:cNvSpPr txBox="1"/>
          <p:nvPr/>
        </p:nvSpPr>
        <p:spPr>
          <a:xfrm>
            <a:off x="520079" y="5030779"/>
            <a:ext cx="5373537"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09600" indent="-609600" algn="l">
              <a:lnSpc>
                <a:spcPct val="90000"/>
              </a:lnSpc>
              <a:spcBef>
                <a:spcPts val="4500"/>
              </a:spcBef>
              <a:buSzPct val="123000"/>
              <a:buChar char="•"/>
              <a:defRPr sz="4800">
                <a:solidFill>
                  <a:srgbClr val="000000"/>
                </a:solidFill>
              </a:defRPr>
            </a:pPr>
            <a:r>
              <a:t> The amount of Calcium = Atherosclerosis in your vessels compared to peers of your same age and gender </a:t>
            </a:r>
          </a:p>
          <a:p>
            <a:pPr marL="609600" indent="-609600" algn="l">
              <a:lnSpc>
                <a:spcPct val="90000"/>
              </a:lnSpc>
              <a:spcBef>
                <a:spcPts val="4500"/>
              </a:spcBef>
              <a:buSzPct val="123000"/>
              <a:buChar char="•"/>
              <a:defRPr sz="4800">
                <a:solidFill>
                  <a:srgbClr val="000000"/>
                </a:solidFill>
              </a:defRPr>
            </a:pPr>
            <a:r>
              <a:t>&gt;75% means increased risk for event. </a:t>
            </a:r>
          </a:p>
        </p:txBody>
      </p:sp>
      <p:sp>
        <p:nvSpPr>
          <p:cNvPr id="177" name="Text"/>
          <p:cNvSpPr txBox="1"/>
          <p:nvPr/>
        </p:nvSpPr>
        <p:spPr>
          <a:xfrm>
            <a:off x="11855500" y="6627317"/>
            <a:ext cx="673000" cy="461366"/>
          </a:xfrm>
          <a:prstGeom prst="rect">
            <a:avLst/>
          </a:prstGeom>
          <a:ln w="12700">
            <a:miter lim="400000"/>
          </a:ln>
        </p:spPr>
        <p:txBody>
          <a:bodyPr wrap="none" lIns="50800" tIns="50800" rIns="50800" bIns="50800" anchor="ctr">
            <a:spAutoFit/>
          </a:bodyPr>
          <a:lstStyle/>
          <a:p>
            <a:pPr/>
          </a:p>
        </p:txBody>
      </p:sp>
      <p:sp>
        <p:nvSpPr>
          <p:cNvPr id="178" name="&lt;0…"/>
          <p:cNvSpPr txBox="1"/>
          <p:nvPr/>
        </p:nvSpPr>
        <p:spPr>
          <a:xfrm>
            <a:off x="6146508" y="3362934"/>
            <a:ext cx="4821077" cy="69901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700">
                <a:solidFill>
                  <a:srgbClr val="FFFFFF"/>
                </a:solidFill>
              </a:defRPr>
            </a:pPr>
            <a:r>
              <a:t>&lt;0</a:t>
            </a:r>
          </a:p>
          <a:p>
            <a:pPr>
              <a:defRPr sz="5700">
                <a:solidFill>
                  <a:srgbClr val="FFFFFF"/>
                </a:solidFill>
              </a:defRPr>
            </a:pPr>
          </a:p>
          <a:p>
            <a:pPr>
              <a:defRPr sz="5700">
                <a:solidFill>
                  <a:srgbClr val="FFFFFF"/>
                </a:solidFill>
              </a:defRPr>
            </a:pPr>
            <a:r>
              <a:t>1-99  Mild</a:t>
            </a:r>
          </a:p>
          <a:p>
            <a:pPr>
              <a:defRPr sz="5700">
                <a:solidFill>
                  <a:srgbClr val="FFFFFF"/>
                </a:solidFill>
              </a:defRPr>
            </a:pPr>
          </a:p>
          <a:p>
            <a:pPr>
              <a:defRPr sz="5700">
                <a:solidFill>
                  <a:srgbClr val="FFFFFF"/>
                </a:solidFill>
              </a:defRPr>
            </a:pPr>
            <a:r>
              <a:t>100-399 Moderate</a:t>
            </a:r>
          </a:p>
          <a:p>
            <a:pPr>
              <a:defRPr sz="5700">
                <a:solidFill>
                  <a:srgbClr val="FFFFFF"/>
                </a:solidFill>
              </a:defRPr>
            </a:pPr>
          </a:p>
          <a:p>
            <a:pPr>
              <a:defRPr sz="5700">
                <a:solidFill>
                  <a:srgbClr val="FFFFFF"/>
                </a:solidFill>
              </a:defRPr>
            </a:pPr>
            <a:r>
              <a:t>&gt;400 Severe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lumOff val="-13575"/>
              </a:schemeClr>
            </a:gs>
            <a:gs pos="100000">
              <a:schemeClr val="accent1">
                <a:lumOff val="16847"/>
              </a:schemeClr>
            </a:gs>
          </a:gsLst>
          <a:lin ang="5400000" scaled="0"/>
        </a:gradFill>
      </p:bgPr>
    </p:bg>
    <p:spTree>
      <p:nvGrpSpPr>
        <p:cNvPr id="1" name=""/>
        <p:cNvGrpSpPr/>
        <p:nvPr/>
      </p:nvGrpSpPr>
      <p:grpSpPr>
        <a:xfrm>
          <a:off x="0" y="0"/>
          <a:ext cx="0" cy="0"/>
          <a:chOff x="0" y="0"/>
          <a:chExt cx="0" cy="0"/>
        </a:xfrm>
      </p:grpSpPr>
      <p:sp>
        <p:nvSpPr>
          <p:cNvPr id="180" name="LIMITATIONS"/>
          <p:cNvSpPr txBox="1"/>
          <p:nvPr>
            <p:ph type="title"/>
          </p:nvPr>
        </p:nvSpPr>
        <p:spPr>
          <a:prstGeom prst="rect">
            <a:avLst/>
          </a:prstGeom>
        </p:spPr>
        <p:txBody>
          <a:bodyPr/>
          <a:lstStyle>
            <a:lvl1pPr algn="ctr"/>
          </a:lstStyle>
          <a:p>
            <a:pPr/>
            <a:r>
              <a:t>LIMITATIONS</a:t>
            </a:r>
          </a:p>
        </p:txBody>
      </p:sp>
      <p:sp>
        <p:nvSpPr>
          <p:cNvPr id="181" name="Lower resolution…"/>
          <p:cNvSpPr txBox="1"/>
          <p:nvPr>
            <p:ph type="body" idx="1"/>
          </p:nvPr>
        </p:nvSpPr>
        <p:spPr>
          <a:xfrm>
            <a:off x="1206500" y="4355605"/>
            <a:ext cx="21971000" cy="8148911"/>
          </a:xfrm>
          <a:prstGeom prst="rect">
            <a:avLst/>
          </a:prstGeom>
        </p:spPr>
        <p:txBody>
          <a:bodyPr/>
          <a:lstStyle/>
          <a:p>
            <a:pPr marL="711200" indent="-711200">
              <a:defRPr b="1" sz="5600"/>
            </a:pPr>
            <a:r>
              <a:t>Lower resolution</a:t>
            </a:r>
          </a:p>
          <a:p>
            <a:pPr marL="711200" indent="-711200">
              <a:defRPr b="1" sz="5600"/>
            </a:pPr>
            <a:r>
              <a:t>Poor Tissue Contrast</a:t>
            </a:r>
          </a:p>
          <a:p>
            <a:pPr marL="711200" indent="-711200">
              <a:defRPr b="1" sz="5600"/>
            </a:pPr>
            <a:r>
              <a:t>Does not provide information on plaque morphology or subtype </a:t>
            </a:r>
          </a:p>
          <a:p>
            <a:pPr marL="711200" indent="-711200">
              <a:defRPr b="1" sz="5600"/>
            </a:pPr>
            <a:r>
              <a:t>It does NOT determine if there is a FLOW LIMITING STENOSIS, it should NOT trigger stress test / angiography</a:t>
            </a:r>
          </a:p>
          <a:p>
            <a:pPr marL="711200" indent="-711200">
              <a:defRPr b="1" sz="5600"/>
            </a:pPr>
            <a:r>
              <a:t>CAC &gt;0 : no indication for rescan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